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6" r:id="rId3"/>
    <p:sldId id="267" r:id="rId4"/>
    <p:sldId id="278" r:id="rId5"/>
    <p:sldId id="279" r:id="rId6"/>
    <p:sldId id="277" r:id="rId7"/>
    <p:sldId id="256" r:id="rId8"/>
    <p:sldId id="257" r:id="rId9"/>
    <p:sldId id="258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nard, Sean" initials="KS" lastIdx="1" clrIdx="0">
    <p:extLst>
      <p:ext uri="{19B8F6BF-5375-455C-9EA6-DF929625EA0E}">
        <p15:presenceInfo xmlns:p15="http://schemas.microsoft.com/office/powerpoint/2012/main" userId="S::skinard@islander.tamucc.edu::be6a384c-68c0-40e9-a687-8bf49440744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BFFFBF"/>
    <a:srgbClr val="BFBFFF"/>
    <a:srgbClr val="94BDB4"/>
    <a:srgbClr val="9AC1BC"/>
    <a:srgbClr val="92BBB3"/>
    <a:srgbClr val="93BCB4"/>
    <a:srgbClr val="B7D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0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4CE1-7827-4F2F-8A60-BD17688A5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3F4166-CFDE-4C07-8EC9-E00C1DEFE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A5131-F63F-4A46-9FF7-777A98201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0089-433C-4EC0-ADED-331CF8273D9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B6D2E-1642-4D8C-B0C3-9F1C0D489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7F71A-3622-4982-AFC4-21508403E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7086-B928-4774-839E-935DA2668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21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89DC-07A1-4C78-B322-2C30878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8BE2BF-15C1-405F-B3E2-FA052D965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AA219-598B-4DE3-BCA4-92A9901F7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0089-433C-4EC0-ADED-331CF8273D9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07EDB-0E16-4C21-91B1-50A6F114F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5EBB5-8FB5-424C-9D91-709C7280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7086-B928-4774-839E-935DA2668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04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E84A87-F65E-463E-A0C6-B58E94B6C8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2B9E1-8C10-42E2-BDAE-40943D50A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B0B00-42B7-4294-AA3A-4DBD6D429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0089-433C-4EC0-ADED-331CF8273D9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4F3DA-724A-4552-901A-1EBCC334E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F01C8-E3A6-475A-932A-D9F35888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7086-B928-4774-839E-935DA2668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8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2673D-16DD-49B5-B3DF-40EC96F08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42D3A-74A9-4B30-AA0C-0D930D730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8353C-8AB5-463C-A933-F8B6B9CB8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0089-433C-4EC0-ADED-331CF8273D9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15D19-3CA7-4CE5-BD8C-8429851C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71C5A-1B1C-40A2-9E85-2D4B41002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7086-B928-4774-839E-935DA2668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48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8286-C021-48D6-A976-E0B3527C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2A68F-5D5A-4D80-B8B0-7A0D842B4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848A7-6891-4A99-98B9-D1E7F4C19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0089-433C-4EC0-ADED-331CF8273D9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8B94D-E992-43D1-A540-7E8140987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F324C-AD9D-47D1-AB33-B3AEDCC7B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7086-B928-4774-839E-935DA2668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22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C5156-B6F8-4CAF-ABEB-EF54E778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4ECBF-328C-4110-AFE5-2D74DC80B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9F885-5717-4435-BE62-335D04585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4363F-77D4-42D7-BC13-AA66B777D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0089-433C-4EC0-ADED-331CF8273D9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19023-CB71-47B7-85C2-E9F0139BE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5934EB-EEE0-49A1-819B-C8716028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7086-B928-4774-839E-935DA2668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2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FC689-CC64-41BE-B375-A1E920AE3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2A227-547B-4174-A428-4130F8399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9B722-4911-4EFF-877C-ED64DD461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CF29BC-64CA-4485-A863-F0504B6F3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7A677F-67BD-4C9E-947A-1841EE376B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8D8147-D6E0-4B39-B94E-49F2D1CCB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0089-433C-4EC0-ADED-331CF8273D9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2FF4E1-222F-4115-9CB7-9859C7F6E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8E5C78-8419-4103-B253-943CFB0C4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7086-B928-4774-839E-935DA2668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1A049-2FEA-4202-8E39-656599C78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54CCAB-399E-4685-B20D-90DD855ED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0089-433C-4EC0-ADED-331CF8273D9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60170-A1AA-48E2-858F-D5823A6DD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A641C-41CE-46A0-9A61-57B332351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7086-B928-4774-839E-935DA2668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76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FA4F1C-86F1-4E22-B734-D41E154C1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0089-433C-4EC0-ADED-331CF8273D9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7E4E15-A1CA-43A8-8B19-5C18B9EFC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FEF41-1FA4-48D4-A7DF-4A292B392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7086-B928-4774-839E-935DA2668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31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94C7-9763-48B1-9F65-76CC93B68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FBE29-6BE6-4406-AAA9-5FDC0280E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BC6ED-8362-4856-AB97-467C26088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5B7C61-5787-4265-837A-F438F13EE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0089-433C-4EC0-ADED-331CF8273D9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DA65E-59B9-4E6A-B4E9-3959A63B4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2A171-3CCC-4D27-A7EB-F427C3B3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7086-B928-4774-839E-935DA2668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8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A8C0E-3F7E-4E7D-8598-5B54FC11D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46A4A6-02E3-452F-A665-C1296C033C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C6AECD-FCDC-4809-BB60-5FC2B16B8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C93A6-BC81-41A1-AC74-679630DF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0089-433C-4EC0-ADED-331CF8273D9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C60DF-B896-42ED-98A3-E50ED22F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29C56-0B26-4409-BABF-7D7A76E14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7086-B928-4774-839E-935DA2668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53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2799C0-AEDD-468D-96BD-788CEEA16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12ADB-50F9-4762-9990-95CA169AC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ACF0A-13BF-471C-A1FA-9463EEF8A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20089-433C-4EC0-ADED-331CF8273D9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AEBFF-80A7-4E32-9FC3-A044C82D1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E09FD-45EC-46CC-A1F6-41A2B85F9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57086-B928-4774-839E-935DA2668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9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5.pn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12" Type="http://schemas.openxmlformats.org/officeDocument/2006/relationships/image" Target="../media/image24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23.png"/><Relationship Id="rId5" Type="http://schemas.openxmlformats.org/officeDocument/2006/relationships/image" Target="../media/image17.jpg"/><Relationship Id="rId10" Type="http://schemas.openxmlformats.org/officeDocument/2006/relationships/image" Target="../media/image22.png"/><Relationship Id="rId4" Type="http://schemas.openxmlformats.org/officeDocument/2006/relationships/image" Target="../media/image16.jpg"/><Relationship Id="rId9" Type="http://schemas.openxmlformats.org/officeDocument/2006/relationships/image" Target="../media/image21.png"/><Relationship Id="rId1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7EE78D-CCB3-4F38-A71E-313F1BD55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735" y="0"/>
            <a:ext cx="723853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01ABB9-86EE-42BD-88E0-89B75651199C}"/>
              </a:ext>
            </a:extLst>
          </p:cNvPr>
          <p:cNvSpPr/>
          <p:nvPr/>
        </p:nvSpPr>
        <p:spPr>
          <a:xfrm>
            <a:off x="4604084" y="2205718"/>
            <a:ext cx="16844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/>
              <a:t>SI</a:t>
            </a:r>
            <a:r>
              <a:rPr lang="en-US" sz="1200" baseline="-25000" dirty="0" err="1"/>
              <a:t>fish</a:t>
            </a:r>
            <a:r>
              <a:rPr lang="en-US" sz="1200" dirty="0"/>
              <a:t>= -0.34 + 0.02*AP</a:t>
            </a:r>
          </a:p>
          <a:p>
            <a:pPr algn="r"/>
            <a:r>
              <a:rPr lang="en-US" sz="1200" dirty="0"/>
              <a:t>R</a:t>
            </a:r>
            <a:r>
              <a:rPr lang="en-US" sz="1200" baseline="30000" dirty="0"/>
              <a:t>2</a:t>
            </a:r>
            <a:r>
              <a:rPr lang="en-US" sz="1200" dirty="0"/>
              <a:t> = 0.60</a:t>
            </a:r>
          </a:p>
          <a:p>
            <a:pPr algn="r"/>
            <a:r>
              <a:rPr lang="en-US" sz="1200" i="1" dirty="0"/>
              <a:t>p</a:t>
            </a:r>
            <a:r>
              <a:rPr lang="en-US" sz="1200" dirty="0"/>
              <a:t>-value = 0.01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AC9B27-0645-458A-A0EF-7C6888773F7D}"/>
              </a:ext>
            </a:extLst>
          </p:cNvPr>
          <p:cNvSpPr/>
          <p:nvPr/>
        </p:nvSpPr>
        <p:spPr>
          <a:xfrm>
            <a:off x="7464160" y="281428"/>
            <a:ext cx="20694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/>
              <a:t>SI</a:t>
            </a:r>
            <a:r>
              <a:rPr lang="en-US" sz="1200" baseline="-25000" dirty="0" err="1"/>
              <a:t>fish</a:t>
            </a:r>
            <a:r>
              <a:rPr lang="en-US" sz="1200" dirty="0"/>
              <a:t>= 3.11 - 0.63*log(</a:t>
            </a:r>
            <a:r>
              <a:rPr lang="en-US" sz="1200" dirty="0" err="1"/>
              <a:t>Cnd</a:t>
            </a:r>
            <a:r>
              <a:rPr lang="en-US" sz="1200" dirty="0"/>
              <a:t>)</a:t>
            </a:r>
          </a:p>
          <a:p>
            <a:pPr algn="r"/>
            <a:r>
              <a:rPr lang="en-US" sz="1200" dirty="0"/>
              <a:t>R</a:t>
            </a:r>
            <a:r>
              <a:rPr lang="en-US" sz="1200" baseline="30000" dirty="0"/>
              <a:t>2</a:t>
            </a:r>
            <a:r>
              <a:rPr lang="en-US" sz="1200" dirty="0"/>
              <a:t> = 0.41</a:t>
            </a:r>
          </a:p>
          <a:p>
            <a:pPr algn="r"/>
            <a:r>
              <a:rPr lang="en-US" sz="1200" i="1" dirty="0"/>
              <a:t>p</a:t>
            </a:r>
            <a:r>
              <a:rPr lang="en-US" sz="1200" dirty="0"/>
              <a:t>-value &lt; 0.05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46E7E3-8E18-452B-BEB7-21CF33C39D55}"/>
              </a:ext>
            </a:extLst>
          </p:cNvPr>
          <p:cNvSpPr/>
          <p:nvPr/>
        </p:nvSpPr>
        <p:spPr>
          <a:xfrm>
            <a:off x="3094599" y="5592129"/>
            <a:ext cx="20533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SI</a:t>
            </a:r>
            <a:r>
              <a:rPr lang="en-US" sz="1200" baseline="-25000" dirty="0" err="1"/>
              <a:t>fish</a:t>
            </a:r>
            <a:r>
              <a:rPr lang="en-US" sz="1200" dirty="0"/>
              <a:t>= 1.67 - 0.44*</a:t>
            </a:r>
            <a:r>
              <a:rPr lang="en-US" sz="1200" dirty="0" err="1"/>
              <a:t>Cpy</a:t>
            </a:r>
            <a:endParaRPr lang="en-US" sz="1200" dirty="0"/>
          </a:p>
          <a:p>
            <a:r>
              <a:rPr lang="en-US" sz="1200" dirty="0"/>
              <a:t>R</a:t>
            </a:r>
            <a:r>
              <a:rPr lang="en-US" sz="1200" baseline="30000" dirty="0"/>
              <a:t>2</a:t>
            </a:r>
            <a:r>
              <a:rPr lang="en-US" sz="1200" dirty="0"/>
              <a:t> = 0.47</a:t>
            </a:r>
          </a:p>
          <a:p>
            <a:r>
              <a:rPr lang="en-US" sz="1200" i="1" dirty="0"/>
              <a:t>p</a:t>
            </a:r>
            <a:r>
              <a:rPr lang="en-US" sz="1200" dirty="0"/>
              <a:t>-value = 0.03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DBA8A9-B7DD-4BA9-A113-3629477192BA}"/>
              </a:ext>
            </a:extLst>
          </p:cNvPr>
          <p:cNvSpPr/>
          <p:nvPr/>
        </p:nvSpPr>
        <p:spPr>
          <a:xfrm>
            <a:off x="7707086" y="3707563"/>
            <a:ext cx="1770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/>
              <a:t>SI</a:t>
            </a:r>
            <a:r>
              <a:rPr lang="en-US" sz="1200" baseline="-25000" dirty="0" err="1"/>
              <a:t>fish</a:t>
            </a:r>
            <a:r>
              <a:rPr lang="en-US" sz="1200" dirty="0"/>
              <a:t>= 1.89 - 4.65*NH4</a:t>
            </a:r>
          </a:p>
          <a:p>
            <a:pPr algn="r"/>
            <a:r>
              <a:rPr lang="en-US" sz="1200" dirty="0"/>
              <a:t>R</a:t>
            </a:r>
            <a:r>
              <a:rPr lang="en-US" sz="1200" baseline="30000" dirty="0"/>
              <a:t>2</a:t>
            </a:r>
            <a:r>
              <a:rPr lang="en-US" sz="1200" dirty="0"/>
              <a:t> = 0.44</a:t>
            </a:r>
          </a:p>
          <a:p>
            <a:pPr algn="r"/>
            <a:r>
              <a:rPr lang="en-US" sz="1200" i="1" dirty="0"/>
              <a:t>p</a:t>
            </a:r>
            <a:r>
              <a:rPr lang="en-US" sz="1200" dirty="0"/>
              <a:t>-value = 0.04</a:t>
            </a:r>
          </a:p>
        </p:txBody>
      </p:sp>
    </p:spTree>
    <p:extLst>
      <p:ext uri="{BB962C8B-B14F-4D97-AF65-F5344CB8AC3E}">
        <p14:creationId xmlns:p14="http://schemas.microsoft.com/office/powerpoint/2010/main" val="1433418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FD6856-E406-48E1-BA00-9D49CE8CF391}"/>
              </a:ext>
            </a:extLst>
          </p:cNvPr>
          <p:cNvSpPr txBox="1"/>
          <p:nvPr/>
        </p:nvSpPr>
        <p:spPr>
          <a:xfrm>
            <a:off x="0" y="0"/>
            <a:ext cx="380588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Fish Rank 1 dredge:</a:t>
            </a:r>
          </a:p>
          <a:p>
            <a:r>
              <a:rPr lang="en-US" sz="1100" dirty="0" err="1"/>
              <a:t>lm</a:t>
            </a:r>
            <a:r>
              <a:rPr lang="en-US" sz="1100" dirty="0"/>
              <a:t>(formula = </a:t>
            </a:r>
            <a:r>
              <a:rPr lang="en-US" sz="1100" dirty="0" err="1"/>
              <a:t>shannon</a:t>
            </a:r>
            <a:r>
              <a:rPr lang="en-US" sz="1100" dirty="0"/>
              <a:t> ~ AP + LFPP, data = </a:t>
            </a:r>
            <a:r>
              <a:rPr lang="en-US" sz="1100" dirty="0" err="1"/>
              <a:t>msterfish</a:t>
            </a:r>
            <a:r>
              <a:rPr lang="en-US" sz="1100" dirty="0"/>
              <a:t>)</a:t>
            </a:r>
          </a:p>
          <a:p>
            <a:endParaRPr lang="en-US" sz="1100" dirty="0"/>
          </a:p>
          <a:p>
            <a:r>
              <a:rPr lang="en-US" sz="1100" dirty="0"/>
              <a:t>Residuals:</a:t>
            </a:r>
          </a:p>
          <a:p>
            <a:r>
              <a:rPr lang="en-US" sz="1100" dirty="0"/>
              <a:t>     Min       1Q   Median       3Q      Max </a:t>
            </a:r>
          </a:p>
          <a:p>
            <a:r>
              <a:rPr lang="en-US" sz="1100" dirty="0"/>
              <a:t>-0.20628 -0.14339 -0.09649  0.20022  0.26589 </a:t>
            </a:r>
          </a:p>
          <a:p>
            <a:endParaRPr lang="en-US" sz="1100" dirty="0"/>
          </a:p>
          <a:p>
            <a:r>
              <a:rPr lang="en-US" sz="1100" dirty="0"/>
              <a:t>Coefficients:</a:t>
            </a:r>
          </a:p>
          <a:p>
            <a:r>
              <a:rPr lang="en-US" sz="1100" dirty="0"/>
              <a:t>             Estimate Std. Error t value </a:t>
            </a:r>
            <a:r>
              <a:rPr lang="en-US" sz="1100" dirty="0" err="1"/>
              <a:t>Pr</a:t>
            </a:r>
            <a:r>
              <a:rPr lang="en-US" sz="1100" dirty="0"/>
              <a:t>(&gt;|t|)   </a:t>
            </a:r>
          </a:p>
          <a:p>
            <a:r>
              <a:rPr lang="en-US" sz="1100" dirty="0"/>
              <a:t>(Intercept)  0.054010   0.365464   0.148  0.88668   </a:t>
            </a:r>
          </a:p>
          <a:p>
            <a:r>
              <a:rPr lang="en-US" sz="1100" dirty="0"/>
              <a:t>AP           0.015598   0.003641   4.284  0.00364 **</a:t>
            </a:r>
          </a:p>
          <a:p>
            <a:r>
              <a:rPr lang="en-US" sz="1100" dirty="0"/>
              <a:t>LFPP        -0.024900   0.008663  -2.874  0.02385 * </a:t>
            </a:r>
          </a:p>
          <a:p>
            <a:r>
              <a:rPr lang="en-US" sz="1100" dirty="0"/>
              <a:t>---</a:t>
            </a:r>
          </a:p>
          <a:p>
            <a:r>
              <a:rPr lang="en-US" sz="1100" dirty="0" err="1"/>
              <a:t>Signif</a:t>
            </a:r>
            <a:r>
              <a:rPr lang="en-US" sz="1100" dirty="0"/>
              <a:t>. codes:  0 ‘***’ 0.001 ‘**’ 0.01 ‘*’ 0.05 ‘.’ 0.1 ‘ ’ 1</a:t>
            </a:r>
          </a:p>
          <a:p>
            <a:endParaRPr lang="en-US" sz="1100" dirty="0"/>
          </a:p>
          <a:p>
            <a:r>
              <a:rPr lang="en-US" sz="1100" dirty="0"/>
              <a:t>Residual standard error: 0.2162 on 7 degrees of freedom</a:t>
            </a:r>
          </a:p>
          <a:p>
            <a:r>
              <a:rPr lang="en-US" sz="1100" dirty="0"/>
              <a:t>Multiple R-squared:  0.8175,	Adjusted R-squared:  0.7653 </a:t>
            </a:r>
          </a:p>
          <a:p>
            <a:r>
              <a:rPr lang="en-US" sz="1100" dirty="0"/>
              <a:t>F-statistic: 15.67 on 2 and 7 DF,  p-value: 0.002599</a:t>
            </a:r>
          </a:p>
          <a:p>
            <a:endParaRPr lang="en-US" sz="1100" dirty="0"/>
          </a:p>
          <a:p>
            <a:r>
              <a:rPr lang="en-US" sz="1100" dirty="0"/>
              <a:t>&gt; </a:t>
            </a:r>
            <a:r>
              <a:rPr lang="en-US" sz="1100" dirty="0" err="1"/>
              <a:t>vif</a:t>
            </a:r>
            <a:r>
              <a:rPr lang="en-US" sz="1100" dirty="0"/>
              <a:t>(rank1.fish.dredge) # p-value: 0.002599</a:t>
            </a:r>
          </a:p>
          <a:p>
            <a:r>
              <a:rPr lang="en-US" sz="1100" dirty="0"/>
              <a:t>      AP     LFPP </a:t>
            </a:r>
          </a:p>
          <a:p>
            <a:r>
              <a:rPr lang="en-US" sz="1100" dirty="0"/>
              <a:t>1.026206 1.026206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62B52-3D94-4D41-8391-CF5E20C0487B}"/>
              </a:ext>
            </a:extLst>
          </p:cNvPr>
          <p:cNvSpPr txBox="1"/>
          <p:nvPr/>
        </p:nvSpPr>
        <p:spPr>
          <a:xfrm>
            <a:off x="0" y="3887956"/>
            <a:ext cx="3805881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Fish Rank 2 dredge:</a:t>
            </a:r>
          </a:p>
          <a:p>
            <a:r>
              <a:rPr lang="en-US" sz="1100" dirty="0" err="1"/>
              <a:t>lm</a:t>
            </a:r>
            <a:r>
              <a:rPr lang="en-US" sz="1100" dirty="0"/>
              <a:t>(formula = </a:t>
            </a:r>
            <a:r>
              <a:rPr lang="en-US" sz="1100" dirty="0" err="1"/>
              <a:t>shannon</a:t>
            </a:r>
            <a:r>
              <a:rPr lang="en-US" sz="1100" dirty="0"/>
              <a:t> ~ AP, data = </a:t>
            </a:r>
            <a:r>
              <a:rPr lang="en-US" sz="1100" dirty="0" err="1"/>
              <a:t>msterfish</a:t>
            </a:r>
            <a:r>
              <a:rPr lang="en-US" sz="1100" dirty="0"/>
              <a:t>)</a:t>
            </a:r>
          </a:p>
          <a:p>
            <a:endParaRPr lang="en-US" sz="1100" dirty="0"/>
          </a:p>
          <a:p>
            <a:r>
              <a:rPr lang="en-US" sz="1100" dirty="0"/>
              <a:t>Residuals:</a:t>
            </a:r>
          </a:p>
          <a:p>
            <a:r>
              <a:rPr lang="en-US" sz="1100" dirty="0"/>
              <a:t>    Min      1Q  Median      3Q     Max </a:t>
            </a:r>
          </a:p>
          <a:p>
            <a:r>
              <a:rPr lang="en-US" sz="1100" dirty="0"/>
              <a:t>-0.3813 -0.1802 -0.0179  0.1255  0.4609 </a:t>
            </a:r>
          </a:p>
          <a:p>
            <a:endParaRPr lang="en-US" sz="1100" dirty="0"/>
          </a:p>
          <a:p>
            <a:r>
              <a:rPr lang="en-US" sz="1100" dirty="0"/>
              <a:t>Coefficients:</a:t>
            </a:r>
          </a:p>
          <a:p>
            <a:r>
              <a:rPr lang="en-US" sz="1100" dirty="0"/>
              <a:t>             Estimate Std. Error t value </a:t>
            </a:r>
            <a:r>
              <a:rPr lang="en-US" sz="1100" dirty="0" err="1"/>
              <a:t>Pr</a:t>
            </a:r>
            <a:r>
              <a:rPr lang="en-US" sz="1100" dirty="0"/>
              <a:t>(&gt;|t|)   </a:t>
            </a:r>
          </a:p>
          <a:p>
            <a:r>
              <a:rPr lang="en-US" sz="1100" dirty="0"/>
              <a:t>(Intercept) -0.335986   0.468696  -0.717  0.49386   </a:t>
            </a:r>
          </a:p>
          <a:p>
            <a:r>
              <a:rPr lang="en-US" sz="1100" dirty="0"/>
              <a:t>AP           0.017271   0.004965   3.479  0.00834 **</a:t>
            </a:r>
          </a:p>
          <a:p>
            <a:r>
              <a:rPr lang="en-US" sz="1100" dirty="0"/>
              <a:t>---</a:t>
            </a:r>
          </a:p>
          <a:p>
            <a:r>
              <a:rPr lang="en-US" sz="1100" dirty="0" err="1"/>
              <a:t>Signif</a:t>
            </a:r>
            <a:r>
              <a:rPr lang="en-US" sz="1100" dirty="0"/>
              <a:t>. codes:  0 ‘***’ 0.001 ‘**’ 0.01 ‘*’ 0.05 ‘.’ 0.1 ‘ ’ 1</a:t>
            </a:r>
          </a:p>
          <a:p>
            <a:endParaRPr lang="en-US" sz="1100" dirty="0"/>
          </a:p>
          <a:p>
            <a:r>
              <a:rPr lang="en-US" sz="1100" dirty="0"/>
              <a:t>Residual standard error: 0.2985 on 8 degrees of freedom</a:t>
            </a:r>
          </a:p>
          <a:p>
            <a:r>
              <a:rPr lang="en-US" sz="1100" dirty="0"/>
              <a:t>Multiple R-squared:  0.602,	Adjusted R-squared:  0.5523 </a:t>
            </a:r>
          </a:p>
          <a:p>
            <a:r>
              <a:rPr lang="en-US" sz="1100" dirty="0"/>
              <a:t>F-statistic:  12.1 on 1 and 8 DF,  p-value: 0.008336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AF0C2-FBA2-4759-B67C-951337E20C75}"/>
              </a:ext>
            </a:extLst>
          </p:cNvPr>
          <p:cNvSpPr txBox="1"/>
          <p:nvPr/>
        </p:nvSpPr>
        <p:spPr>
          <a:xfrm>
            <a:off x="4234249" y="0"/>
            <a:ext cx="380588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Fish Rank 3 dredge:</a:t>
            </a:r>
          </a:p>
          <a:p>
            <a:r>
              <a:rPr lang="en-US" sz="1100" dirty="0" err="1"/>
              <a:t>lm</a:t>
            </a:r>
            <a:r>
              <a:rPr lang="en-US" sz="1100" dirty="0"/>
              <a:t>(formula = </a:t>
            </a:r>
            <a:r>
              <a:rPr lang="en-US" sz="1100" dirty="0" err="1"/>
              <a:t>shannon</a:t>
            </a:r>
            <a:r>
              <a:rPr lang="en-US" sz="1100" dirty="0"/>
              <a:t> ~ AP + </a:t>
            </a:r>
            <a:r>
              <a:rPr lang="en-US" sz="1100" dirty="0" err="1"/>
              <a:t>Cpy</a:t>
            </a:r>
            <a:r>
              <a:rPr lang="en-US" sz="1100" dirty="0"/>
              <a:t>, data = </a:t>
            </a:r>
            <a:r>
              <a:rPr lang="en-US" sz="1100" dirty="0" err="1"/>
              <a:t>msterfish</a:t>
            </a:r>
            <a:r>
              <a:rPr lang="en-US" sz="1100" dirty="0"/>
              <a:t>)</a:t>
            </a:r>
          </a:p>
          <a:p>
            <a:endParaRPr lang="en-US" sz="1100" dirty="0"/>
          </a:p>
          <a:p>
            <a:r>
              <a:rPr lang="en-US" sz="1100" dirty="0"/>
              <a:t>Residuals:</a:t>
            </a:r>
          </a:p>
          <a:p>
            <a:r>
              <a:rPr lang="en-US" sz="1100" dirty="0"/>
              <a:t>     Min       1Q   Median       3Q      Max </a:t>
            </a:r>
          </a:p>
          <a:p>
            <a:r>
              <a:rPr lang="en-US" sz="1100" dirty="0"/>
              <a:t>-0.20776 -0.16631 -0.09763  0.16604  0.46338 </a:t>
            </a:r>
          </a:p>
          <a:p>
            <a:endParaRPr lang="en-US" sz="1100" dirty="0"/>
          </a:p>
          <a:p>
            <a:r>
              <a:rPr lang="en-US" sz="1100" dirty="0"/>
              <a:t>Coefficients:</a:t>
            </a:r>
          </a:p>
          <a:p>
            <a:r>
              <a:rPr lang="en-US" sz="1100" dirty="0"/>
              <a:t>             Estimate Std. Error t value </a:t>
            </a:r>
            <a:r>
              <a:rPr lang="en-US" sz="1100" dirty="0" err="1"/>
              <a:t>Pr</a:t>
            </a:r>
            <a:r>
              <a:rPr lang="en-US" sz="1100" dirty="0"/>
              <a:t>(&gt;|t|)  </a:t>
            </a:r>
          </a:p>
          <a:p>
            <a:r>
              <a:rPr lang="en-US" sz="1100" dirty="0"/>
              <a:t>(Intercept)  0.299779   0.517638   0.579   0.5807  </a:t>
            </a:r>
          </a:p>
          <a:p>
            <a:r>
              <a:rPr lang="en-US" sz="1100" dirty="0"/>
              <a:t>AP           0.013090   0.004773   2.742   0.0288 *</a:t>
            </a:r>
          </a:p>
          <a:p>
            <a:r>
              <a:rPr lang="en-US" sz="1100" dirty="0" err="1"/>
              <a:t>Cpy</a:t>
            </a:r>
            <a:r>
              <a:rPr lang="en-US" sz="1100" dirty="0"/>
              <a:t>         -0.005809   0.002970  -1.956   0.0913 .</a:t>
            </a:r>
          </a:p>
          <a:p>
            <a:r>
              <a:rPr lang="en-US" sz="1100" dirty="0"/>
              <a:t>---</a:t>
            </a:r>
          </a:p>
          <a:p>
            <a:r>
              <a:rPr lang="en-US" sz="1100" dirty="0" err="1"/>
              <a:t>Signif</a:t>
            </a:r>
            <a:r>
              <a:rPr lang="en-US" sz="1100" dirty="0"/>
              <a:t>. codes:  0 ‘***’ 0.001 ‘**’ 0.01 ‘*’ 0.05 ‘.’ 0.1 ‘ ’ 1</a:t>
            </a:r>
          </a:p>
          <a:p>
            <a:endParaRPr lang="en-US" sz="1100" dirty="0"/>
          </a:p>
          <a:p>
            <a:r>
              <a:rPr lang="en-US" sz="1100" dirty="0"/>
              <a:t>Residual standard error: 0.2566 on 7 degrees of freedom</a:t>
            </a:r>
          </a:p>
          <a:p>
            <a:r>
              <a:rPr lang="en-US" sz="1100" dirty="0"/>
              <a:t>Multiple R-squared:  0.7427,	Adjusted R-squared:  0.6692 </a:t>
            </a:r>
          </a:p>
          <a:p>
            <a:r>
              <a:rPr lang="en-US" sz="1100" dirty="0"/>
              <a:t>F-statistic:  10.1 on 2 and 7 DF,  p-value: 0.008642</a:t>
            </a:r>
          </a:p>
          <a:p>
            <a:endParaRPr lang="en-US" sz="1100" dirty="0"/>
          </a:p>
          <a:p>
            <a:r>
              <a:rPr lang="en-US" sz="1100" dirty="0"/>
              <a:t>&gt; </a:t>
            </a:r>
            <a:r>
              <a:rPr lang="en-US" sz="1100" dirty="0" err="1"/>
              <a:t>vif</a:t>
            </a:r>
            <a:r>
              <a:rPr lang="en-US" sz="1100" dirty="0"/>
              <a:t>(rank3.fish.dredge) # p-value: 0.008642</a:t>
            </a:r>
          </a:p>
          <a:p>
            <a:r>
              <a:rPr lang="en-US" sz="1100" dirty="0"/>
              <a:t>      AP      </a:t>
            </a:r>
            <a:r>
              <a:rPr lang="en-US" sz="1100" dirty="0" err="1"/>
              <a:t>Cpy</a:t>
            </a:r>
            <a:r>
              <a:rPr lang="en-US" sz="1100" dirty="0"/>
              <a:t> </a:t>
            </a:r>
          </a:p>
          <a:p>
            <a:r>
              <a:rPr lang="en-US" sz="1100" dirty="0"/>
              <a:t>1.250853 1.250853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2C3E7-EA32-43BF-9E42-69458CC715B7}"/>
              </a:ext>
            </a:extLst>
          </p:cNvPr>
          <p:cNvSpPr txBox="1"/>
          <p:nvPr/>
        </p:nvSpPr>
        <p:spPr>
          <a:xfrm>
            <a:off x="8571469" y="86498"/>
            <a:ext cx="362053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Fish Rank 4 dredge:</a:t>
            </a:r>
          </a:p>
          <a:p>
            <a:r>
              <a:rPr lang="en-US" sz="1100" dirty="0" err="1"/>
              <a:t>lm</a:t>
            </a:r>
            <a:r>
              <a:rPr lang="en-US" sz="1100" dirty="0"/>
              <a:t>(formula = </a:t>
            </a:r>
            <a:r>
              <a:rPr lang="en-US" sz="1100" dirty="0" err="1"/>
              <a:t>shannon</a:t>
            </a:r>
            <a:r>
              <a:rPr lang="en-US" sz="1100" dirty="0"/>
              <a:t> ~ AP + NH4, data = </a:t>
            </a:r>
            <a:r>
              <a:rPr lang="en-US" sz="1100" dirty="0" err="1"/>
              <a:t>msterfish</a:t>
            </a:r>
            <a:r>
              <a:rPr lang="en-US" sz="1100" dirty="0"/>
              <a:t>)</a:t>
            </a:r>
          </a:p>
          <a:p>
            <a:endParaRPr lang="en-US" sz="1100" dirty="0"/>
          </a:p>
          <a:p>
            <a:r>
              <a:rPr lang="en-US" sz="1100" dirty="0"/>
              <a:t>Residuals:</a:t>
            </a:r>
          </a:p>
          <a:p>
            <a:r>
              <a:rPr lang="en-US" sz="1100" dirty="0"/>
              <a:t>    Min      1Q  Median      3Q     Max </a:t>
            </a:r>
          </a:p>
          <a:p>
            <a:r>
              <a:rPr lang="en-US" sz="1100" dirty="0"/>
              <a:t>-0.2515 -0.1978 -0.0454  0.1080  0.4668 </a:t>
            </a:r>
          </a:p>
          <a:p>
            <a:endParaRPr lang="en-US" sz="1100" dirty="0"/>
          </a:p>
          <a:p>
            <a:r>
              <a:rPr lang="en-US" sz="1100" dirty="0"/>
              <a:t>Coefficients:</a:t>
            </a:r>
          </a:p>
          <a:p>
            <a:r>
              <a:rPr lang="en-US" sz="1100" dirty="0"/>
              <a:t>             Estimate Std. Error t value </a:t>
            </a:r>
            <a:r>
              <a:rPr lang="en-US" sz="1100" dirty="0" err="1"/>
              <a:t>Pr</a:t>
            </a:r>
            <a:r>
              <a:rPr lang="en-US" sz="1100" dirty="0"/>
              <a:t>(&gt;|t|)  </a:t>
            </a:r>
          </a:p>
          <a:p>
            <a:r>
              <a:rPr lang="en-US" sz="1100" dirty="0"/>
              <a:t>(Intercept)  0.401516   0.614655   0.653   0.5345  </a:t>
            </a:r>
          </a:p>
          <a:p>
            <a:r>
              <a:rPr lang="en-US" sz="1100" dirty="0"/>
              <a:t>AP           0.013176   0.005129   2.569   0.0371 *</a:t>
            </a:r>
          </a:p>
          <a:p>
            <a:r>
              <a:rPr lang="en-US" sz="1100" dirty="0"/>
              <a:t>NH4         -2.663321   1.605296  -1.659   0.1411  </a:t>
            </a:r>
          </a:p>
          <a:p>
            <a:r>
              <a:rPr lang="en-US" sz="1100" dirty="0"/>
              <a:t>---</a:t>
            </a:r>
          </a:p>
          <a:p>
            <a:r>
              <a:rPr lang="en-US" sz="1100" dirty="0" err="1"/>
              <a:t>Signif</a:t>
            </a:r>
            <a:r>
              <a:rPr lang="en-US" sz="1100" dirty="0"/>
              <a:t>. codes:  0 ‘***’ 0.001 ‘**’ 0.01 ‘*’ 0.05 ‘.’ 0.1 ‘ ’ 1</a:t>
            </a:r>
          </a:p>
          <a:p>
            <a:endParaRPr lang="en-US" sz="1100" dirty="0"/>
          </a:p>
          <a:p>
            <a:r>
              <a:rPr lang="en-US" sz="1100" dirty="0"/>
              <a:t>Residual standard error: 0.2704 on 7 degrees of freedom</a:t>
            </a:r>
          </a:p>
          <a:p>
            <a:r>
              <a:rPr lang="en-US" sz="1100" dirty="0"/>
              <a:t>Multiple R-squared:  0.7143,	Adjusted R-squared:  0.6327 </a:t>
            </a:r>
          </a:p>
          <a:p>
            <a:r>
              <a:rPr lang="en-US" sz="1100" dirty="0"/>
              <a:t>F-statistic: 8.752 on 2 and 7 DF,  p-value: 0.01246</a:t>
            </a:r>
          </a:p>
          <a:p>
            <a:endParaRPr lang="en-US" sz="1100" dirty="0"/>
          </a:p>
          <a:p>
            <a:r>
              <a:rPr lang="en-US" sz="1100" dirty="0"/>
              <a:t>&gt; </a:t>
            </a:r>
            <a:r>
              <a:rPr lang="en-US" sz="1100" dirty="0" err="1"/>
              <a:t>vif</a:t>
            </a:r>
            <a:r>
              <a:rPr lang="en-US" sz="1100" dirty="0"/>
              <a:t>(rank4.fish.dredge) # p-value: 0.01246</a:t>
            </a:r>
          </a:p>
          <a:p>
            <a:r>
              <a:rPr lang="en-US" sz="1100" dirty="0"/>
              <a:t>      AP      NH4 </a:t>
            </a:r>
          </a:p>
          <a:p>
            <a:r>
              <a:rPr lang="en-US" sz="1100" dirty="0"/>
              <a:t>1.301233 1.301233 </a:t>
            </a:r>
          </a:p>
        </p:txBody>
      </p:sp>
    </p:spTree>
    <p:extLst>
      <p:ext uri="{BB962C8B-B14F-4D97-AF65-F5344CB8AC3E}">
        <p14:creationId xmlns:p14="http://schemas.microsoft.com/office/powerpoint/2010/main" val="1282599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FD6856-E406-48E1-BA00-9D49CE8CF391}"/>
              </a:ext>
            </a:extLst>
          </p:cNvPr>
          <p:cNvSpPr txBox="1"/>
          <p:nvPr/>
        </p:nvSpPr>
        <p:spPr>
          <a:xfrm>
            <a:off x="0" y="0"/>
            <a:ext cx="380588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Invert Rank 1 dredge:</a:t>
            </a:r>
          </a:p>
          <a:p>
            <a:r>
              <a:rPr lang="en-US" sz="1100" dirty="0" err="1"/>
              <a:t>lm</a:t>
            </a:r>
            <a:r>
              <a:rPr lang="en-US" sz="1100" dirty="0"/>
              <a:t>(formula = </a:t>
            </a:r>
            <a:r>
              <a:rPr lang="en-US" sz="1100" dirty="0" err="1"/>
              <a:t>shannon</a:t>
            </a:r>
            <a:r>
              <a:rPr lang="en-US" sz="1100" dirty="0"/>
              <a:t> ~ HFPP3 + LFPP, data = </a:t>
            </a:r>
            <a:r>
              <a:rPr lang="en-US" sz="1100" dirty="0" err="1"/>
              <a:t>msterinvert</a:t>
            </a:r>
            <a:r>
              <a:rPr lang="en-US" sz="1100" dirty="0"/>
              <a:t>)</a:t>
            </a:r>
          </a:p>
          <a:p>
            <a:endParaRPr lang="en-US" sz="1100" dirty="0"/>
          </a:p>
          <a:p>
            <a:r>
              <a:rPr lang="en-US" sz="1100" dirty="0"/>
              <a:t>Residuals:</a:t>
            </a:r>
          </a:p>
          <a:p>
            <a:r>
              <a:rPr lang="en-US" sz="1100" dirty="0"/>
              <a:t>     Min       1Q   Median       3Q      Max </a:t>
            </a:r>
          </a:p>
          <a:p>
            <a:r>
              <a:rPr lang="en-US" sz="1100" dirty="0"/>
              <a:t>-0.49983 -0.07876  0.00191  0.14460  0.31336 </a:t>
            </a:r>
          </a:p>
          <a:p>
            <a:endParaRPr lang="en-US" sz="1100" dirty="0"/>
          </a:p>
          <a:p>
            <a:r>
              <a:rPr lang="en-US" sz="1100" dirty="0"/>
              <a:t>Coefficients:</a:t>
            </a:r>
          </a:p>
          <a:p>
            <a:r>
              <a:rPr lang="en-US" sz="1100" dirty="0"/>
              <a:t>            Estimate Std. Error t value </a:t>
            </a:r>
            <a:r>
              <a:rPr lang="en-US" sz="1100" dirty="0" err="1"/>
              <a:t>Pr</a:t>
            </a:r>
            <a:r>
              <a:rPr lang="en-US" sz="1100" dirty="0"/>
              <a:t>(&gt;|t|)    </a:t>
            </a:r>
          </a:p>
          <a:p>
            <a:r>
              <a:rPr lang="en-US" sz="1100" dirty="0"/>
              <a:t>(Intercept)  3.95689    0.32810  12.060 6.15e-06 ***</a:t>
            </a:r>
          </a:p>
          <a:p>
            <a:r>
              <a:rPr lang="en-US" sz="1100" dirty="0"/>
              <a:t>HFPP3       -3.21078    1.07532  -2.986  0.02034 *  </a:t>
            </a:r>
          </a:p>
          <a:p>
            <a:r>
              <a:rPr lang="en-US" sz="1100" dirty="0"/>
              <a:t>LFPP        -0.04349    0.01087  -4.001  0.00518 ** </a:t>
            </a:r>
          </a:p>
          <a:p>
            <a:r>
              <a:rPr lang="en-US" sz="1100" dirty="0"/>
              <a:t>---</a:t>
            </a:r>
          </a:p>
          <a:p>
            <a:r>
              <a:rPr lang="en-US" sz="1100" dirty="0" err="1"/>
              <a:t>Signif</a:t>
            </a:r>
            <a:r>
              <a:rPr lang="en-US" sz="1100" dirty="0"/>
              <a:t>. codes:  0 ‘***’ 0.001 ‘**’ 0.01 ‘*’ 0.05 ‘.’ 0.1 ‘ ’ 1</a:t>
            </a:r>
          </a:p>
          <a:p>
            <a:endParaRPr lang="en-US" sz="1100" dirty="0"/>
          </a:p>
          <a:p>
            <a:r>
              <a:rPr lang="en-US" sz="1100" dirty="0"/>
              <a:t>Residual standard error: 0.2651 on 7 degrees of freedom</a:t>
            </a:r>
          </a:p>
          <a:p>
            <a:r>
              <a:rPr lang="en-US" sz="1100" dirty="0"/>
              <a:t>Multiple R-squared:  0.7411,	Adjusted R-squared:  0.6672 </a:t>
            </a:r>
          </a:p>
          <a:p>
            <a:r>
              <a:rPr lang="en-US" sz="1100" dirty="0"/>
              <a:t>F-statistic: 10.02 on 2 and 7 DF,  p-value: 0.008828</a:t>
            </a:r>
          </a:p>
          <a:p>
            <a:endParaRPr lang="en-US" sz="1100" dirty="0"/>
          </a:p>
          <a:p>
            <a:r>
              <a:rPr lang="en-US" sz="1100" dirty="0"/>
              <a:t>&gt; </a:t>
            </a:r>
            <a:r>
              <a:rPr lang="en-US" sz="1100" dirty="0" err="1"/>
              <a:t>vif</a:t>
            </a:r>
            <a:r>
              <a:rPr lang="en-US" sz="1100" dirty="0"/>
              <a:t>(rank1.invert.dredge) # p-value: 0.008828</a:t>
            </a:r>
          </a:p>
          <a:p>
            <a:r>
              <a:rPr lang="en-US" sz="1100" dirty="0"/>
              <a:t>   HFPP3     LFPP </a:t>
            </a:r>
          </a:p>
          <a:p>
            <a:r>
              <a:rPr lang="en-US" sz="1100" dirty="0"/>
              <a:t>1.073745 1.073745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62B52-3D94-4D41-8391-CF5E20C0487B}"/>
              </a:ext>
            </a:extLst>
          </p:cNvPr>
          <p:cNvSpPr txBox="1"/>
          <p:nvPr/>
        </p:nvSpPr>
        <p:spPr>
          <a:xfrm>
            <a:off x="0" y="3887956"/>
            <a:ext cx="3805881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Invert Rank 2 dredge:</a:t>
            </a:r>
          </a:p>
          <a:p>
            <a:r>
              <a:rPr lang="en-US" sz="1100" dirty="0" err="1"/>
              <a:t>lm</a:t>
            </a:r>
            <a:r>
              <a:rPr lang="en-US" sz="1100" dirty="0"/>
              <a:t>(formula = </a:t>
            </a:r>
            <a:r>
              <a:rPr lang="en-US" sz="1100" dirty="0" err="1"/>
              <a:t>shannon</a:t>
            </a:r>
            <a:r>
              <a:rPr lang="en-US" sz="1100" dirty="0"/>
              <a:t> ~ LFPP, data = </a:t>
            </a:r>
            <a:r>
              <a:rPr lang="en-US" sz="1100" dirty="0" err="1"/>
              <a:t>msterinvert</a:t>
            </a:r>
            <a:r>
              <a:rPr lang="en-US" sz="1100" dirty="0"/>
              <a:t>)</a:t>
            </a:r>
          </a:p>
          <a:p>
            <a:endParaRPr lang="en-US" sz="1100" dirty="0"/>
          </a:p>
          <a:p>
            <a:r>
              <a:rPr lang="en-US" sz="1100" dirty="0"/>
              <a:t>Residuals:</a:t>
            </a:r>
          </a:p>
          <a:p>
            <a:r>
              <a:rPr lang="en-US" sz="1100" dirty="0"/>
              <a:t>     Min       1Q   Median       3Q      Max </a:t>
            </a:r>
          </a:p>
          <a:p>
            <a:r>
              <a:rPr lang="en-US" sz="1100" dirty="0"/>
              <a:t>-0.46752 -0.24249 -0.06424  0.28907  0.50858 </a:t>
            </a:r>
          </a:p>
          <a:p>
            <a:endParaRPr lang="en-US" sz="1100" dirty="0"/>
          </a:p>
          <a:p>
            <a:r>
              <a:rPr lang="en-US" sz="1100" dirty="0"/>
              <a:t>Coefficients:</a:t>
            </a:r>
          </a:p>
          <a:p>
            <a:r>
              <a:rPr lang="en-US" sz="1100" dirty="0"/>
              <a:t>            Estimate Std. Error t value </a:t>
            </a:r>
            <a:r>
              <a:rPr lang="en-US" sz="1100" dirty="0" err="1"/>
              <a:t>Pr</a:t>
            </a:r>
            <a:r>
              <a:rPr lang="en-US" sz="1100" dirty="0"/>
              <a:t>(&gt;|t|)    </a:t>
            </a:r>
          </a:p>
          <a:p>
            <a:r>
              <a:rPr lang="en-US" sz="1100" dirty="0"/>
              <a:t>(Intercept)  3.05718    0.18311  16.696 1.68e-07 ***</a:t>
            </a:r>
          </a:p>
          <a:p>
            <a:r>
              <a:rPr lang="en-US" sz="1100" dirty="0"/>
              <a:t>LFPP        -0.03498    0.01479  -2.365   0.0456 *  </a:t>
            </a:r>
          </a:p>
          <a:p>
            <a:r>
              <a:rPr lang="en-US" sz="1100" dirty="0"/>
              <a:t>---</a:t>
            </a:r>
          </a:p>
          <a:p>
            <a:r>
              <a:rPr lang="en-US" sz="1100" dirty="0" err="1"/>
              <a:t>Signif</a:t>
            </a:r>
            <a:r>
              <a:rPr lang="en-US" sz="1100" dirty="0"/>
              <a:t>. codes:  0 ‘***’ 0.001 ‘**’ 0.01 ‘*’ 0.05 ‘.’ 0.1 ‘ ’ 1</a:t>
            </a:r>
          </a:p>
          <a:p>
            <a:endParaRPr lang="en-US" sz="1100" dirty="0"/>
          </a:p>
          <a:p>
            <a:r>
              <a:rPr lang="en-US" sz="1100" dirty="0"/>
              <a:t>Residual standard error: 0.3739 on 8 degrees of freedom</a:t>
            </a:r>
          </a:p>
          <a:p>
            <a:r>
              <a:rPr lang="en-US" sz="1100" dirty="0"/>
              <a:t>Multiple R-squared:  0.4114,	Adjusted R-squared:  0.3378 </a:t>
            </a:r>
          </a:p>
          <a:p>
            <a:r>
              <a:rPr lang="en-US" sz="1100" dirty="0"/>
              <a:t>F-statistic: 5.592 on 1 and 8 DF,  p-value: 0.04563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AF0C2-FBA2-4759-B67C-951337E20C75}"/>
              </a:ext>
            </a:extLst>
          </p:cNvPr>
          <p:cNvSpPr txBox="1"/>
          <p:nvPr/>
        </p:nvSpPr>
        <p:spPr>
          <a:xfrm>
            <a:off x="4234249" y="0"/>
            <a:ext cx="3805881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Inver Rank 3 dredge:</a:t>
            </a:r>
          </a:p>
          <a:p>
            <a:r>
              <a:rPr lang="en-US" sz="1100" dirty="0" err="1"/>
              <a:t>lm</a:t>
            </a:r>
            <a:r>
              <a:rPr lang="en-US" sz="1100" dirty="0"/>
              <a:t>(formula = </a:t>
            </a:r>
            <a:r>
              <a:rPr lang="en-US" sz="1100" dirty="0" err="1"/>
              <a:t>shannon</a:t>
            </a:r>
            <a:r>
              <a:rPr lang="en-US" sz="1100" dirty="0"/>
              <a:t> ~ DO + HFPP3 + LFPP, data = </a:t>
            </a:r>
            <a:r>
              <a:rPr lang="en-US" sz="1100" dirty="0" err="1"/>
              <a:t>msterinvert</a:t>
            </a:r>
            <a:r>
              <a:rPr lang="en-US" sz="1100" dirty="0"/>
              <a:t>)</a:t>
            </a:r>
          </a:p>
          <a:p>
            <a:endParaRPr lang="en-US" sz="1100" dirty="0"/>
          </a:p>
          <a:p>
            <a:r>
              <a:rPr lang="en-US" sz="1100" dirty="0"/>
              <a:t>Residuals:</a:t>
            </a:r>
          </a:p>
          <a:p>
            <a:r>
              <a:rPr lang="en-US" sz="1100" dirty="0"/>
              <a:t>     Min       1Q   Median       3Q      Max </a:t>
            </a:r>
          </a:p>
          <a:p>
            <a:r>
              <a:rPr lang="en-US" sz="1100" dirty="0"/>
              <a:t>-0.28360 -0.04584  0.04263  0.07263  0.28411 </a:t>
            </a:r>
          </a:p>
          <a:p>
            <a:endParaRPr lang="en-US" sz="1100" dirty="0"/>
          </a:p>
          <a:p>
            <a:r>
              <a:rPr lang="en-US" sz="1100" dirty="0"/>
              <a:t>Coefficients:</a:t>
            </a:r>
          </a:p>
          <a:p>
            <a:r>
              <a:rPr lang="en-US" sz="1100" dirty="0"/>
              <a:t>            Estimate Std. Error t value </a:t>
            </a:r>
            <a:r>
              <a:rPr lang="en-US" sz="1100" dirty="0" err="1"/>
              <a:t>Pr</a:t>
            </a:r>
            <a:r>
              <a:rPr lang="en-US" sz="1100" dirty="0"/>
              <a:t>(&gt;|t|)    </a:t>
            </a:r>
          </a:p>
          <a:p>
            <a:r>
              <a:rPr lang="en-US" sz="1100" dirty="0"/>
              <a:t>(Intercept)  4.64023    0.40150  11.557 2.52e-05 ***</a:t>
            </a:r>
          </a:p>
          <a:p>
            <a:r>
              <a:rPr lang="en-US" sz="1100" dirty="0"/>
              <a:t>DO          -0.10774    0.04805  -2.242  0.06614 .  </a:t>
            </a:r>
          </a:p>
          <a:p>
            <a:r>
              <a:rPr lang="en-US" sz="1100" dirty="0"/>
              <a:t>HFPP3       -3.36722    0.85956  -3.917  0.00783 ** </a:t>
            </a:r>
          </a:p>
          <a:p>
            <a:r>
              <a:rPr lang="en-US" sz="1100" dirty="0"/>
              <a:t>LFPP        -0.03134    0.01021  -3.069  0.02196 *  </a:t>
            </a:r>
          </a:p>
          <a:p>
            <a:r>
              <a:rPr lang="en-US" sz="1100" dirty="0"/>
              <a:t>---</a:t>
            </a:r>
          </a:p>
          <a:p>
            <a:r>
              <a:rPr lang="en-US" sz="1100" dirty="0" err="1"/>
              <a:t>Signif</a:t>
            </a:r>
            <a:r>
              <a:rPr lang="en-US" sz="1100" dirty="0"/>
              <a:t>. codes:  0 ‘***’ 0.001 ‘**’ 0.01 ‘*’ 0.05 ‘.’ 0.1 ‘ ’ 1</a:t>
            </a:r>
          </a:p>
          <a:p>
            <a:endParaRPr lang="en-US" sz="1100" dirty="0"/>
          </a:p>
          <a:p>
            <a:r>
              <a:rPr lang="en-US" sz="1100" dirty="0"/>
              <a:t>Residual standard error: 0.2112 on 6 degrees of freedom</a:t>
            </a:r>
          </a:p>
          <a:p>
            <a:r>
              <a:rPr lang="en-US" sz="1100" dirty="0"/>
              <a:t>Multiple R-squared:  0.8592,	Adjusted R-squared:  0.7887 </a:t>
            </a:r>
          </a:p>
          <a:p>
            <a:r>
              <a:rPr lang="en-US" sz="1100" dirty="0"/>
              <a:t>F-statistic:  12.2 on 3 and 6 DF,  p-value: 0.00578</a:t>
            </a:r>
          </a:p>
          <a:p>
            <a:endParaRPr lang="en-US" sz="1100" dirty="0"/>
          </a:p>
          <a:p>
            <a:r>
              <a:rPr lang="en-US" sz="1100" dirty="0"/>
              <a:t>&gt; </a:t>
            </a:r>
            <a:r>
              <a:rPr lang="en-US" sz="1100" dirty="0" err="1"/>
              <a:t>vif</a:t>
            </a:r>
            <a:r>
              <a:rPr lang="en-US" sz="1100" dirty="0"/>
              <a:t>(rank3.invert.dredge) # p-value: 0.00578</a:t>
            </a:r>
          </a:p>
          <a:p>
            <a:r>
              <a:rPr lang="en-US" sz="1100" dirty="0"/>
              <a:t>      DO    HFPP3     LFPP </a:t>
            </a:r>
          </a:p>
          <a:p>
            <a:r>
              <a:rPr lang="en-US" sz="1100" dirty="0"/>
              <a:t>1.455665 1.080867 1.493627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2C3E7-EA32-43BF-9E42-69458CC715B7}"/>
              </a:ext>
            </a:extLst>
          </p:cNvPr>
          <p:cNvSpPr txBox="1"/>
          <p:nvPr/>
        </p:nvSpPr>
        <p:spPr>
          <a:xfrm>
            <a:off x="8571469" y="0"/>
            <a:ext cx="3620531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Invert Rank 4 dredge:</a:t>
            </a:r>
          </a:p>
          <a:p>
            <a:r>
              <a:rPr lang="en-US" sz="1100" dirty="0" err="1"/>
              <a:t>lm</a:t>
            </a:r>
            <a:r>
              <a:rPr lang="en-US" sz="1100" dirty="0"/>
              <a:t>(formula = </a:t>
            </a:r>
            <a:r>
              <a:rPr lang="en-US" sz="1100" dirty="0" err="1"/>
              <a:t>shannon</a:t>
            </a:r>
            <a:r>
              <a:rPr lang="en-US" sz="1100" dirty="0"/>
              <a:t> ~ DO, data = </a:t>
            </a:r>
            <a:r>
              <a:rPr lang="en-US" sz="1100" dirty="0" err="1"/>
              <a:t>msterinvert</a:t>
            </a:r>
            <a:r>
              <a:rPr lang="en-US" sz="1100" dirty="0"/>
              <a:t>)</a:t>
            </a:r>
          </a:p>
          <a:p>
            <a:endParaRPr lang="en-US" sz="1100" dirty="0"/>
          </a:p>
          <a:p>
            <a:r>
              <a:rPr lang="en-US" sz="1100" dirty="0"/>
              <a:t>Residuals:</a:t>
            </a:r>
          </a:p>
          <a:p>
            <a:r>
              <a:rPr lang="en-US" sz="1100" dirty="0"/>
              <a:t>     Min       1Q   Median       3Q      Max </a:t>
            </a:r>
          </a:p>
          <a:p>
            <a:r>
              <a:rPr lang="en-US" sz="1100" dirty="0"/>
              <a:t>-0.43624 -0.27098 -0.08482  0.21151  0.66684 </a:t>
            </a:r>
          </a:p>
          <a:p>
            <a:endParaRPr lang="en-US" sz="1100" dirty="0"/>
          </a:p>
          <a:p>
            <a:r>
              <a:rPr lang="en-US" sz="1100" dirty="0"/>
              <a:t>Coefficients:</a:t>
            </a:r>
          </a:p>
          <a:p>
            <a:r>
              <a:rPr lang="en-US" sz="1100" dirty="0"/>
              <a:t>            Estimate Std. Error t value </a:t>
            </a:r>
            <a:r>
              <a:rPr lang="en-US" sz="1100" dirty="0" err="1"/>
              <a:t>Pr</a:t>
            </a:r>
            <a:r>
              <a:rPr lang="en-US" sz="1100" dirty="0"/>
              <a:t>(&gt;|t|)    </a:t>
            </a:r>
          </a:p>
          <a:p>
            <a:r>
              <a:rPr lang="en-US" sz="1100" dirty="0"/>
              <a:t>(Intercept)  3.82810    0.53072   7.213 9.13e-05 ***</a:t>
            </a:r>
          </a:p>
          <a:p>
            <a:r>
              <a:rPr lang="en-US" sz="1100" dirty="0"/>
              <a:t>DO          -0.15653    0.07336  -2.134   0.0654 .  </a:t>
            </a:r>
          </a:p>
          <a:p>
            <a:r>
              <a:rPr lang="en-US" sz="1100" dirty="0"/>
              <a:t>---</a:t>
            </a:r>
          </a:p>
          <a:p>
            <a:r>
              <a:rPr lang="en-US" sz="1100" dirty="0" err="1"/>
              <a:t>Signif</a:t>
            </a:r>
            <a:r>
              <a:rPr lang="en-US" sz="1100" dirty="0"/>
              <a:t>. codes:  0 ‘***’ 0.001 ‘**’ 0.01 ‘*’ 0.05 ‘.’ 0.1 ‘ ’ 1</a:t>
            </a:r>
          </a:p>
          <a:p>
            <a:endParaRPr lang="en-US" sz="1100" dirty="0"/>
          </a:p>
          <a:p>
            <a:r>
              <a:rPr lang="en-US" sz="1100" dirty="0"/>
              <a:t>Residual standard error: 0.3891 on 8 degrees of freedom</a:t>
            </a:r>
          </a:p>
          <a:p>
            <a:r>
              <a:rPr lang="en-US" sz="1100" dirty="0"/>
              <a:t>Multiple R-squared:  0.3627,	Adjusted R-squared:  0.283 </a:t>
            </a:r>
          </a:p>
          <a:p>
            <a:r>
              <a:rPr lang="en-US" sz="1100" dirty="0"/>
              <a:t>F-statistic: 4.553 on 1 and 8 DF,  p-value: 0.06542</a:t>
            </a:r>
          </a:p>
        </p:txBody>
      </p:sp>
    </p:spTree>
    <p:extLst>
      <p:ext uri="{BB962C8B-B14F-4D97-AF65-F5344CB8AC3E}">
        <p14:creationId xmlns:p14="http://schemas.microsoft.com/office/powerpoint/2010/main" val="3995836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FFF979-9E93-4D89-8929-FA9E554D8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147" y="0"/>
            <a:ext cx="746970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E32E85-C75C-4B32-A8BB-18289E3A9BD2}"/>
              </a:ext>
            </a:extLst>
          </p:cNvPr>
          <p:cNvSpPr txBox="1"/>
          <p:nvPr/>
        </p:nvSpPr>
        <p:spPr>
          <a:xfrm>
            <a:off x="6195060" y="2926080"/>
            <a:ext cx="25680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A5423-F406-484E-B597-0FAF3ABCC5E8}"/>
              </a:ext>
            </a:extLst>
          </p:cNvPr>
          <p:cNvSpPr txBox="1"/>
          <p:nvPr/>
        </p:nvSpPr>
        <p:spPr>
          <a:xfrm>
            <a:off x="3901440" y="3162300"/>
            <a:ext cx="147777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Precipitation (cm/</a:t>
            </a:r>
            <a:r>
              <a:rPr lang="en-US" sz="1200" dirty="0" err="1"/>
              <a:t>yr</a:t>
            </a:r>
            <a:r>
              <a:rPr lang="en-US" sz="12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F4842-B353-42A2-988B-51C368563143}"/>
              </a:ext>
            </a:extLst>
          </p:cNvPr>
          <p:cNvSpPr txBox="1"/>
          <p:nvPr/>
        </p:nvSpPr>
        <p:spPr>
          <a:xfrm>
            <a:off x="7185660" y="3162300"/>
            <a:ext cx="172989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Dissolved Oxygen (mg/L)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237A1D-1415-4657-BEB3-2BB4C3088AFD}"/>
              </a:ext>
            </a:extLst>
          </p:cNvPr>
          <p:cNvSpPr txBox="1"/>
          <p:nvPr/>
        </p:nvSpPr>
        <p:spPr>
          <a:xfrm rot="16200000">
            <a:off x="1599005" y="1385947"/>
            <a:ext cx="149540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Benthic Invertebrate </a:t>
            </a:r>
          </a:p>
          <a:p>
            <a:pPr algn="ctr"/>
            <a:r>
              <a:rPr lang="en-US" sz="1200" dirty="0"/>
              <a:t>Shannon Index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22ACA-5137-40C3-B65D-8E1BC992E7D6}"/>
              </a:ext>
            </a:extLst>
          </p:cNvPr>
          <p:cNvSpPr txBox="1"/>
          <p:nvPr/>
        </p:nvSpPr>
        <p:spPr>
          <a:xfrm rot="16200000">
            <a:off x="1560905" y="4967347"/>
            <a:ext cx="149540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Benthic Invertebrate </a:t>
            </a:r>
          </a:p>
          <a:p>
            <a:pPr algn="ctr"/>
            <a:r>
              <a:rPr lang="en-US" sz="1200" dirty="0"/>
              <a:t>Shannon Index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DB3EDD-95D6-4428-8AF6-0CF991ED66B4}"/>
              </a:ext>
            </a:extLst>
          </p:cNvPr>
          <p:cNvSpPr txBox="1"/>
          <p:nvPr/>
        </p:nvSpPr>
        <p:spPr>
          <a:xfrm>
            <a:off x="4445726" y="6581001"/>
            <a:ext cx="36099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pH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10A01F-3852-4A5B-A2E6-9555D563FC2D}"/>
              </a:ext>
            </a:extLst>
          </p:cNvPr>
          <p:cNvSpPr txBox="1"/>
          <p:nvPr/>
        </p:nvSpPr>
        <p:spPr>
          <a:xfrm>
            <a:off x="7171508" y="6581001"/>
            <a:ext cx="186371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High Flow Pulse Percent 3x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3DCAC3-F839-4F6A-A699-A6F256423B7C}"/>
              </a:ext>
            </a:extLst>
          </p:cNvPr>
          <p:cNvSpPr txBox="1"/>
          <p:nvPr/>
        </p:nvSpPr>
        <p:spPr>
          <a:xfrm>
            <a:off x="6312625" y="6396445"/>
            <a:ext cx="215123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5915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5C4B06-6598-40A6-883A-B16E7BCF4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534" b="51930"/>
          <a:stretch/>
        </p:blipFill>
        <p:spPr>
          <a:xfrm>
            <a:off x="3883843" y="1421027"/>
            <a:ext cx="3858126" cy="3296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216083-46EF-478F-B4DB-E36240EB390B}"/>
              </a:ext>
            </a:extLst>
          </p:cNvPr>
          <p:cNvSpPr txBox="1"/>
          <p:nvPr/>
        </p:nvSpPr>
        <p:spPr>
          <a:xfrm rot="16200000">
            <a:off x="3158748" y="2642542"/>
            <a:ext cx="149540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Benthic Invertebrate </a:t>
            </a:r>
          </a:p>
          <a:p>
            <a:pPr algn="ctr"/>
            <a:r>
              <a:rPr lang="en-US" sz="1200" dirty="0"/>
              <a:t>Shannon Index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505099-CDB7-4DEE-ABDB-BC22C6B24113}"/>
              </a:ext>
            </a:extLst>
          </p:cNvPr>
          <p:cNvSpPr txBox="1"/>
          <p:nvPr/>
        </p:nvSpPr>
        <p:spPr>
          <a:xfrm>
            <a:off x="5220160" y="4359047"/>
            <a:ext cx="165474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Low Flow Pulse Percent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92441E-728A-494E-A5EC-8D7384EA6FB9}"/>
              </a:ext>
            </a:extLst>
          </p:cNvPr>
          <p:cNvSpPr/>
          <p:nvPr/>
        </p:nvSpPr>
        <p:spPr>
          <a:xfrm>
            <a:off x="4459066" y="3348604"/>
            <a:ext cx="1770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SI</a:t>
            </a:r>
            <a:r>
              <a:rPr lang="en-US" sz="1200" baseline="-25000" dirty="0" err="1"/>
              <a:t>invert</a:t>
            </a:r>
            <a:r>
              <a:rPr lang="en-US" sz="1200" dirty="0"/>
              <a:t>= 3.06 – 0.03*LFPP</a:t>
            </a:r>
          </a:p>
          <a:p>
            <a:r>
              <a:rPr lang="en-US" sz="1200" dirty="0"/>
              <a:t>R</a:t>
            </a:r>
            <a:r>
              <a:rPr lang="en-US" sz="1200" baseline="30000" dirty="0"/>
              <a:t>2</a:t>
            </a:r>
            <a:r>
              <a:rPr lang="en-US" sz="1200" dirty="0"/>
              <a:t> = 0.41</a:t>
            </a:r>
          </a:p>
          <a:p>
            <a:r>
              <a:rPr lang="en-US" sz="1200" i="1" dirty="0"/>
              <a:t>p</a:t>
            </a:r>
            <a:r>
              <a:rPr lang="en-US" sz="1200" dirty="0"/>
              <a:t>-value &lt; 0.05</a:t>
            </a:r>
          </a:p>
        </p:txBody>
      </p:sp>
    </p:spTree>
    <p:extLst>
      <p:ext uri="{BB962C8B-B14F-4D97-AF65-F5344CB8AC3E}">
        <p14:creationId xmlns:p14="http://schemas.microsoft.com/office/powerpoint/2010/main" val="3610569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B47070-F786-468C-9285-689BBD55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527" y="0"/>
            <a:ext cx="7898946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00CE14-39D7-4AFA-8278-A446522BFC48}"/>
              </a:ext>
            </a:extLst>
          </p:cNvPr>
          <p:cNvSpPr txBox="1"/>
          <p:nvPr/>
        </p:nvSpPr>
        <p:spPr>
          <a:xfrm>
            <a:off x="6566552" y="606322"/>
            <a:ext cx="90197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Flash Index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749AB2-A258-4934-8125-6F849DC91C33}"/>
              </a:ext>
            </a:extLst>
          </p:cNvPr>
          <p:cNvSpPr txBox="1"/>
          <p:nvPr/>
        </p:nvSpPr>
        <p:spPr>
          <a:xfrm>
            <a:off x="6816398" y="1495373"/>
            <a:ext cx="99097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Conductivity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8F4958-05F0-4509-AE61-FED05D42DE3D}"/>
              </a:ext>
            </a:extLst>
          </p:cNvPr>
          <p:cNvSpPr txBox="1"/>
          <p:nvPr/>
        </p:nvSpPr>
        <p:spPr>
          <a:xfrm>
            <a:off x="8433108" y="2153868"/>
            <a:ext cx="47000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NO</a:t>
            </a:r>
            <a:r>
              <a:rPr lang="en-US" sz="1200" b="1" baseline="-25000" dirty="0"/>
              <a:t>3</a:t>
            </a:r>
            <a:r>
              <a:rPr lang="en-US" sz="1200" b="1" baseline="30000" dirty="0"/>
              <a:t>-</a:t>
            </a:r>
            <a:endParaRPr 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60FD59-4A29-41A7-A5B7-AE5FFCEDE419}"/>
              </a:ext>
            </a:extLst>
          </p:cNvPr>
          <p:cNvSpPr txBox="1"/>
          <p:nvPr/>
        </p:nvSpPr>
        <p:spPr>
          <a:xfrm>
            <a:off x="8202009" y="4200473"/>
            <a:ext cx="79560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Dissolved</a:t>
            </a:r>
          </a:p>
          <a:p>
            <a:pPr algn="ctr"/>
            <a:r>
              <a:rPr lang="en-US" sz="1200" b="1" dirty="0"/>
              <a:t>Oxygen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45BC0A-2ED9-473E-BE35-BE8596EFFE28}"/>
              </a:ext>
            </a:extLst>
          </p:cNvPr>
          <p:cNvSpPr txBox="1"/>
          <p:nvPr/>
        </p:nvSpPr>
        <p:spPr>
          <a:xfrm>
            <a:off x="5935343" y="5343473"/>
            <a:ext cx="100399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Precipitation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1B4DD0-BC81-4C2D-AEB8-21C01F4A6A2B}"/>
              </a:ext>
            </a:extLst>
          </p:cNvPr>
          <p:cNvSpPr txBox="1"/>
          <p:nvPr/>
        </p:nvSpPr>
        <p:spPr>
          <a:xfrm>
            <a:off x="4034181" y="2647898"/>
            <a:ext cx="82073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High Flow</a:t>
            </a:r>
          </a:p>
          <a:p>
            <a:pPr algn="ctr"/>
            <a:r>
              <a:rPr lang="en-US" sz="1200" b="1" dirty="0"/>
              <a:t>Pulse 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7732B8-7907-4CD8-811C-C8EFCA084BBC}"/>
              </a:ext>
            </a:extLst>
          </p:cNvPr>
          <p:cNvSpPr txBox="1"/>
          <p:nvPr/>
        </p:nvSpPr>
        <p:spPr>
          <a:xfrm>
            <a:off x="5353283" y="2057348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NH</a:t>
            </a:r>
            <a:r>
              <a:rPr lang="en-US" sz="1200" b="1" baseline="-25000" dirty="0"/>
              <a:t>4</a:t>
            </a:r>
            <a:r>
              <a:rPr lang="en-US" sz="1200" b="1" baseline="30000" dirty="0"/>
              <a:t>+</a:t>
            </a:r>
            <a:endParaRPr lang="en-US" sz="12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0EA7E7B-41C7-4213-8FAA-CAB973726E3A}"/>
              </a:ext>
            </a:extLst>
          </p:cNvPr>
          <p:cNvCxnSpPr>
            <a:cxnSpLocks/>
          </p:cNvCxnSpPr>
          <p:nvPr/>
        </p:nvCxnSpPr>
        <p:spPr>
          <a:xfrm flipH="1" flipV="1">
            <a:off x="4301455" y="3100187"/>
            <a:ext cx="2061245" cy="287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C6032D-6DD8-4FD3-ADEB-E8E3E0BC656A}"/>
              </a:ext>
            </a:extLst>
          </p:cNvPr>
          <p:cNvCxnSpPr>
            <a:cxnSpLocks/>
          </p:cNvCxnSpPr>
          <p:nvPr/>
        </p:nvCxnSpPr>
        <p:spPr>
          <a:xfrm flipV="1">
            <a:off x="6375400" y="2324101"/>
            <a:ext cx="2070100" cy="8032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5508F5-A974-4111-B48C-8E9DCE1E49C4}"/>
              </a:ext>
            </a:extLst>
          </p:cNvPr>
          <p:cNvCxnSpPr>
            <a:cxnSpLocks/>
          </p:cNvCxnSpPr>
          <p:nvPr/>
        </p:nvCxnSpPr>
        <p:spPr>
          <a:xfrm flipV="1">
            <a:off x="6365875" y="1758156"/>
            <a:ext cx="566737" cy="1362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C17F43D-8D60-4EF2-82C8-CFDABCD53321}"/>
              </a:ext>
            </a:extLst>
          </p:cNvPr>
          <p:cNvCxnSpPr>
            <a:cxnSpLocks/>
          </p:cNvCxnSpPr>
          <p:nvPr/>
        </p:nvCxnSpPr>
        <p:spPr>
          <a:xfrm flipV="1">
            <a:off x="6362700" y="830032"/>
            <a:ext cx="580642" cy="22941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7D11494-3746-4D1E-90AD-98FED75CE666}"/>
              </a:ext>
            </a:extLst>
          </p:cNvPr>
          <p:cNvCxnSpPr>
            <a:cxnSpLocks/>
          </p:cNvCxnSpPr>
          <p:nvPr/>
        </p:nvCxnSpPr>
        <p:spPr>
          <a:xfrm flipH="1" flipV="1">
            <a:off x="5622925" y="2330450"/>
            <a:ext cx="746125" cy="8032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740B1C2-5AC6-47A3-9B38-8CE76F7537C0}"/>
              </a:ext>
            </a:extLst>
          </p:cNvPr>
          <p:cNvCxnSpPr>
            <a:cxnSpLocks/>
          </p:cNvCxnSpPr>
          <p:nvPr/>
        </p:nvCxnSpPr>
        <p:spPr>
          <a:xfrm flipV="1">
            <a:off x="3186113" y="2416175"/>
            <a:ext cx="614362" cy="1182688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66F1F3-647D-4A6C-8EFD-CFC85D664EFC}"/>
              </a:ext>
            </a:extLst>
          </p:cNvPr>
          <p:cNvCxnSpPr>
            <a:cxnSpLocks/>
          </p:cNvCxnSpPr>
          <p:nvPr/>
        </p:nvCxnSpPr>
        <p:spPr>
          <a:xfrm>
            <a:off x="6362700" y="3127375"/>
            <a:ext cx="1860550" cy="10826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06F39A1-48FD-42F2-8A48-7D187970FDE4}"/>
              </a:ext>
            </a:extLst>
          </p:cNvPr>
          <p:cNvCxnSpPr>
            <a:cxnSpLocks/>
          </p:cNvCxnSpPr>
          <p:nvPr/>
        </p:nvCxnSpPr>
        <p:spPr>
          <a:xfrm>
            <a:off x="6362700" y="3130550"/>
            <a:ext cx="41275" cy="22098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0FFB2C8-124E-4381-B81A-B08BEC47D760}"/>
              </a:ext>
            </a:extLst>
          </p:cNvPr>
          <p:cNvSpPr/>
          <p:nvPr/>
        </p:nvSpPr>
        <p:spPr>
          <a:xfrm>
            <a:off x="6882606" y="1693862"/>
            <a:ext cx="133350" cy="6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F97A9A-BEE1-4C0D-B79D-CBCF29BBC738}"/>
              </a:ext>
            </a:extLst>
          </p:cNvPr>
          <p:cNvSpPr txBox="1"/>
          <p:nvPr/>
        </p:nvSpPr>
        <p:spPr>
          <a:xfrm>
            <a:off x="6804660" y="2232660"/>
            <a:ext cx="898003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BFBFFF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Sub-Humid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9147AA-7393-4BF8-A4D7-A7DA9E7DB0CA}"/>
              </a:ext>
            </a:extLst>
          </p:cNvPr>
          <p:cNvSpPr txBox="1"/>
          <p:nvPr/>
        </p:nvSpPr>
        <p:spPr>
          <a:xfrm>
            <a:off x="7734300" y="3299460"/>
            <a:ext cx="554960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BFFFBF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Mesic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DCDCB3-70A2-49EF-AF80-54E7E302C538}"/>
              </a:ext>
            </a:extLst>
          </p:cNvPr>
          <p:cNvSpPr txBox="1"/>
          <p:nvPr/>
        </p:nvSpPr>
        <p:spPr>
          <a:xfrm>
            <a:off x="3055620" y="2857500"/>
            <a:ext cx="795411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Semi-Arid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B55DD95-0E79-4223-A163-87BE53E1E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88943" y="116645"/>
            <a:ext cx="856776" cy="387483"/>
          </a:xfrm>
          <a:prstGeom prst="rect">
            <a:avLst/>
          </a:prstGeom>
        </p:spPr>
      </p:pic>
      <p:pic>
        <p:nvPicPr>
          <p:cNvPr id="44" name="Picture 43" descr="A close up of a fish&#10;&#10;Description automatically generated">
            <a:extLst>
              <a:ext uri="{FF2B5EF4-FFF2-40B4-BE49-F238E27FC236}">
                <a16:creationId xmlns:a16="http://schemas.microsoft.com/office/drawing/2014/main" id="{BE173DB8-F3D3-4091-83C7-8F39AC7F6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02432" y="152400"/>
            <a:ext cx="770043" cy="317643"/>
          </a:xfrm>
          <a:prstGeom prst="rect">
            <a:avLst/>
          </a:prstGeom>
        </p:spPr>
      </p:pic>
      <p:pic>
        <p:nvPicPr>
          <p:cNvPr id="45" name="Picture 44" descr="A close up of a fish&#10;&#10;Description automatically generated">
            <a:extLst>
              <a:ext uri="{FF2B5EF4-FFF2-40B4-BE49-F238E27FC236}">
                <a16:creationId xmlns:a16="http://schemas.microsoft.com/office/drawing/2014/main" id="{B167CDE2-CCF8-4380-9906-645DA0010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26974" y="119962"/>
            <a:ext cx="651945" cy="41235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5BFA1AE-F33C-4747-87E2-6E0AC6F42008}"/>
              </a:ext>
            </a:extLst>
          </p:cNvPr>
          <p:cNvSpPr/>
          <p:nvPr/>
        </p:nvSpPr>
        <p:spPr>
          <a:xfrm>
            <a:off x="6633840" y="356431"/>
            <a:ext cx="7547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A. melas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5FEEED-3826-42D7-99CC-08713A4DE7A8}"/>
              </a:ext>
            </a:extLst>
          </p:cNvPr>
          <p:cNvSpPr txBox="1"/>
          <p:nvPr/>
        </p:nvSpPr>
        <p:spPr>
          <a:xfrm>
            <a:off x="5583794" y="463936"/>
            <a:ext cx="966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T. maculatus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977990-4007-47C7-BDDF-DD4EC7F6FA4C}"/>
              </a:ext>
            </a:extLst>
          </p:cNvPr>
          <p:cNvSpPr txBox="1"/>
          <p:nvPr/>
        </p:nvSpPr>
        <p:spPr>
          <a:xfrm>
            <a:off x="7549221" y="356561"/>
            <a:ext cx="870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C. </a:t>
            </a:r>
            <a:r>
              <a:rPr lang="en-US" sz="1200" i="1" dirty="0" err="1"/>
              <a:t>venusta</a:t>
            </a:r>
            <a:endParaRPr lang="en-US" sz="1200" i="1" dirty="0"/>
          </a:p>
        </p:txBody>
      </p:sp>
      <p:pic>
        <p:nvPicPr>
          <p:cNvPr id="49" name="Picture 48" descr="A close up of a fish&#10;&#10;Description automatically generated">
            <a:extLst>
              <a:ext uri="{FF2B5EF4-FFF2-40B4-BE49-F238E27FC236}">
                <a16:creationId xmlns:a16="http://schemas.microsoft.com/office/drawing/2014/main" id="{7B25E400-7802-4AFF-9ECE-0E03BD64C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026" y="1085850"/>
            <a:ext cx="1014986" cy="37554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FF5D385-DB4D-4492-A370-E18644C2CD45}"/>
              </a:ext>
            </a:extLst>
          </p:cNvPr>
          <p:cNvSpPr txBox="1"/>
          <p:nvPr/>
        </p:nvSpPr>
        <p:spPr>
          <a:xfrm>
            <a:off x="8661372" y="1343410"/>
            <a:ext cx="802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E. gracile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2C09390-D7DE-4E16-BB69-BE63A21CD9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6441" y="5181600"/>
            <a:ext cx="943354" cy="580526"/>
          </a:xfrm>
          <a:prstGeom prst="rect">
            <a:avLst/>
          </a:prstGeom>
        </p:spPr>
      </p:pic>
      <p:pic>
        <p:nvPicPr>
          <p:cNvPr id="52" name="Picture 51" descr="A close up of a fish&#10;&#10;Description automatically generated">
            <a:extLst>
              <a:ext uri="{FF2B5EF4-FFF2-40B4-BE49-F238E27FC236}">
                <a16:creationId xmlns:a16="http://schemas.microsoft.com/office/drawing/2014/main" id="{6FF503EF-6FCD-40AE-B66C-CC406F5570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69485" y="4924425"/>
            <a:ext cx="862508" cy="50600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6D860E2-420D-4249-AD7F-A10A85F1438E}"/>
              </a:ext>
            </a:extLst>
          </p:cNvPr>
          <p:cNvSpPr txBox="1"/>
          <p:nvPr/>
        </p:nvSpPr>
        <p:spPr>
          <a:xfrm>
            <a:off x="7244753" y="5748757"/>
            <a:ext cx="1127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L. </a:t>
            </a:r>
            <a:r>
              <a:rPr lang="en-US" sz="1200" i="1" dirty="0" err="1"/>
              <a:t>macrochirus</a:t>
            </a:r>
            <a:endParaRPr lang="en-US" sz="1200" i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AD55996-2619-4731-80D0-7EA2909DCAAF}"/>
              </a:ext>
            </a:extLst>
          </p:cNvPr>
          <p:cNvSpPr txBox="1"/>
          <p:nvPr/>
        </p:nvSpPr>
        <p:spPr>
          <a:xfrm>
            <a:off x="8421676" y="5349468"/>
            <a:ext cx="131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H. </a:t>
            </a:r>
            <a:r>
              <a:rPr lang="en-US" sz="1200" i="1" dirty="0" err="1"/>
              <a:t>cyanoguttatus</a:t>
            </a:r>
            <a:endParaRPr lang="en-US" sz="1200" i="1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A14B8A5-0BE7-428A-9D2A-472068A333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5481" y="3895447"/>
            <a:ext cx="1142043" cy="53098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96BAD24-FEB9-4495-9612-532C79A488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7856" y="4918102"/>
            <a:ext cx="1074772" cy="47132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8F5DCDF-C4B7-4D69-B2A4-4A6CFFC36F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9444" y="1303255"/>
            <a:ext cx="1182999" cy="48644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2FCC636-D470-43E9-88DE-37E8ED97FCCC}"/>
              </a:ext>
            </a:extLst>
          </p:cNvPr>
          <p:cNvSpPr txBox="1"/>
          <p:nvPr/>
        </p:nvSpPr>
        <p:spPr>
          <a:xfrm>
            <a:off x="2999273" y="4343894"/>
            <a:ext cx="967246" cy="27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P. </a:t>
            </a:r>
            <a:r>
              <a:rPr lang="en-US" sz="1200" i="1" dirty="0" err="1"/>
              <a:t>formosa</a:t>
            </a:r>
            <a:r>
              <a:rPr lang="en-US" sz="1200" i="1" dirty="0"/>
              <a:t>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3B8DA2E-83E6-4C20-8BA1-C14E7DABAA70}"/>
              </a:ext>
            </a:extLst>
          </p:cNvPr>
          <p:cNvSpPr txBox="1"/>
          <p:nvPr/>
        </p:nvSpPr>
        <p:spPr>
          <a:xfrm>
            <a:off x="3999948" y="5349722"/>
            <a:ext cx="917922" cy="27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G. </a:t>
            </a:r>
            <a:r>
              <a:rPr lang="en-US" sz="1200" i="1" dirty="0" err="1"/>
              <a:t>affinis</a:t>
            </a:r>
            <a:endParaRPr lang="en-US" sz="1200" i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A28D9E-9769-42EC-8D92-E74994962256}"/>
              </a:ext>
            </a:extLst>
          </p:cNvPr>
          <p:cNvSpPr txBox="1"/>
          <p:nvPr/>
        </p:nvSpPr>
        <p:spPr>
          <a:xfrm>
            <a:off x="3124951" y="1721467"/>
            <a:ext cx="744779" cy="27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P. </a:t>
            </a:r>
            <a:r>
              <a:rPr lang="en-US" sz="1200" i="1" dirty="0" err="1"/>
              <a:t>vigilax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947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FC39E6-CD5A-42C9-A12C-27F65E182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436" y="0"/>
            <a:ext cx="784312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7F9D98-6BDE-4F79-B57E-1C79FF24F17C}"/>
              </a:ext>
            </a:extLst>
          </p:cNvPr>
          <p:cNvSpPr txBox="1"/>
          <p:nvPr/>
        </p:nvSpPr>
        <p:spPr>
          <a:xfrm>
            <a:off x="6578908" y="581608"/>
            <a:ext cx="90197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Flash Index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82FB1-0E67-41B9-968C-C1358A62C967}"/>
              </a:ext>
            </a:extLst>
          </p:cNvPr>
          <p:cNvSpPr txBox="1"/>
          <p:nvPr/>
        </p:nvSpPr>
        <p:spPr>
          <a:xfrm>
            <a:off x="6953558" y="1663013"/>
            <a:ext cx="99097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Conductivity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38C14-3D67-4A24-A378-6DE3E56706D8}"/>
              </a:ext>
            </a:extLst>
          </p:cNvPr>
          <p:cNvSpPr txBox="1"/>
          <p:nvPr/>
        </p:nvSpPr>
        <p:spPr>
          <a:xfrm>
            <a:off x="8433108" y="2153868"/>
            <a:ext cx="47000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NO</a:t>
            </a:r>
            <a:r>
              <a:rPr lang="en-US" sz="1200" b="1" baseline="-25000" dirty="0"/>
              <a:t>3</a:t>
            </a:r>
            <a:r>
              <a:rPr lang="en-US" sz="1200" b="1" baseline="30000" dirty="0"/>
              <a:t>-</a:t>
            </a:r>
            <a:endParaRPr lang="en-US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1A045A-8BF2-428B-BFED-8979D3846BC8}"/>
              </a:ext>
            </a:extLst>
          </p:cNvPr>
          <p:cNvSpPr txBox="1"/>
          <p:nvPr/>
        </p:nvSpPr>
        <p:spPr>
          <a:xfrm>
            <a:off x="8202009" y="4200473"/>
            <a:ext cx="79560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Dissolved</a:t>
            </a:r>
          </a:p>
          <a:p>
            <a:pPr algn="ctr"/>
            <a:r>
              <a:rPr lang="en-US" sz="1200" b="1" dirty="0"/>
              <a:t>Oxygen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D2B86C-E621-419F-9403-988792064D97}"/>
              </a:ext>
            </a:extLst>
          </p:cNvPr>
          <p:cNvSpPr txBox="1"/>
          <p:nvPr/>
        </p:nvSpPr>
        <p:spPr>
          <a:xfrm>
            <a:off x="5935343" y="5343473"/>
            <a:ext cx="100399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Precipitation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86978-A6CA-4D20-BAA5-AB50F337461E}"/>
              </a:ext>
            </a:extLst>
          </p:cNvPr>
          <p:cNvSpPr txBox="1"/>
          <p:nvPr/>
        </p:nvSpPr>
        <p:spPr>
          <a:xfrm>
            <a:off x="3481731" y="2857448"/>
            <a:ext cx="82073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High Flow</a:t>
            </a:r>
          </a:p>
          <a:p>
            <a:pPr algn="ctr"/>
            <a:r>
              <a:rPr lang="en-US" sz="1200" b="1" dirty="0"/>
              <a:t>Pulse 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D75C2-BC55-40BE-A0D9-8620A210C137}"/>
              </a:ext>
            </a:extLst>
          </p:cNvPr>
          <p:cNvSpPr txBox="1"/>
          <p:nvPr/>
        </p:nvSpPr>
        <p:spPr>
          <a:xfrm>
            <a:off x="5353283" y="2057348"/>
            <a:ext cx="482824" cy="276999"/>
          </a:xfrm>
          <a:prstGeom prst="rect">
            <a:avLst/>
          </a:prstGeom>
          <a:solidFill>
            <a:srgbClr val="BFFFB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NH</a:t>
            </a:r>
            <a:r>
              <a:rPr lang="en-US" sz="1200" baseline="-25000" dirty="0"/>
              <a:t>4</a:t>
            </a:r>
            <a:r>
              <a:rPr lang="en-US" sz="1200" baseline="30000" dirty="0"/>
              <a:t>+</a:t>
            </a:r>
            <a:endParaRPr lang="en-US" sz="12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D4D1DC-ED8E-4EBB-9FF8-4E9F75851ECD}"/>
              </a:ext>
            </a:extLst>
          </p:cNvPr>
          <p:cNvCxnSpPr>
            <a:cxnSpLocks/>
          </p:cNvCxnSpPr>
          <p:nvPr/>
        </p:nvCxnSpPr>
        <p:spPr>
          <a:xfrm flipH="1" flipV="1">
            <a:off x="4301455" y="3100187"/>
            <a:ext cx="2061245" cy="287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611DBE-D20A-40B3-A512-E263408A8325}"/>
              </a:ext>
            </a:extLst>
          </p:cNvPr>
          <p:cNvCxnSpPr>
            <a:cxnSpLocks/>
          </p:cNvCxnSpPr>
          <p:nvPr/>
        </p:nvCxnSpPr>
        <p:spPr>
          <a:xfrm flipV="1">
            <a:off x="6375400" y="2324101"/>
            <a:ext cx="2070100" cy="8032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AF2FD24-2BFF-4FF6-91A8-C51E4A6376A4}"/>
              </a:ext>
            </a:extLst>
          </p:cNvPr>
          <p:cNvCxnSpPr>
            <a:cxnSpLocks/>
          </p:cNvCxnSpPr>
          <p:nvPr/>
        </p:nvCxnSpPr>
        <p:spPr>
          <a:xfrm flipV="1">
            <a:off x="6359525" y="1784350"/>
            <a:ext cx="565150" cy="13430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05A324-966E-4D10-85F0-23B3E9B1BAC3}"/>
              </a:ext>
            </a:extLst>
          </p:cNvPr>
          <p:cNvCxnSpPr>
            <a:cxnSpLocks/>
          </p:cNvCxnSpPr>
          <p:nvPr/>
        </p:nvCxnSpPr>
        <p:spPr>
          <a:xfrm flipV="1">
            <a:off x="6362700" y="830032"/>
            <a:ext cx="580642" cy="22941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51362E-0C2C-437C-9C0B-00AE57658E15}"/>
              </a:ext>
            </a:extLst>
          </p:cNvPr>
          <p:cNvCxnSpPr>
            <a:cxnSpLocks/>
          </p:cNvCxnSpPr>
          <p:nvPr/>
        </p:nvCxnSpPr>
        <p:spPr>
          <a:xfrm flipH="1" flipV="1">
            <a:off x="5622925" y="2330450"/>
            <a:ext cx="746125" cy="8032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F3C0C84-C0F9-4A9D-ACFF-0C7284E1ED01}"/>
              </a:ext>
            </a:extLst>
          </p:cNvPr>
          <p:cNvCxnSpPr/>
          <p:nvPr/>
        </p:nvCxnSpPr>
        <p:spPr>
          <a:xfrm flipV="1">
            <a:off x="6386513" y="2990850"/>
            <a:ext cx="3095625" cy="154305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0785C4-60D6-4FE1-A72D-3849B763AEF2}"/>
              </a:ext>
            </a:extLst>
          </p:cNvPr>
          <p:cNvCxnSpPr>
            <a:cxnSpLocks/>
          </p:cNvCxnSpPr>
          <p:nvPr/>
        </p:nvCxnSpPr>
        <p:spPr>
          <a:xfrm>
            <a:off x="6362700" y="3127375"/>
            <a:ext cx="1860550" cy="10826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1BE4A2-747B-485C-97B8-1B30D6EEFBCF}"/>
              </a:ext>
            </a:extLst>
          </p:cNvPr>
          <p:cNvCxnSpPr>
            <a:cxnSpLocks/>
          </p:cNvCxnSpPr>
          <p:nvPr/>
        </p:nvCxnSpPr>
        <p:spPr>
          <a:xfrm>
            <a:off x="6362700" y="3130550"/>
            <a:ext cx="41275" cy="22098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E7B6D1A-9F4D-4B7F-85B2-AD12C3E2AF0F}"/>
              </a:ext>
            </a:extLst>
          </p:cNvPr>
          <p:cNvSpPr/>
          <p:nvPr/>
        </p:nvSpPr>
        <p:spPr>
          <a:xfrm>
            <a:off x="6851650" y="1714500"/>
            <a:ext cx="133350" cy="6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5844D0-6E4D-4A30-BB92-482F916C9CC1}"/>
              </a:ext>
            </a:extLst>
          </p:cNvPr>
          <p:cNvSpPr txBox="1"/>
          <p:nvPr/>
        </p:nvSpPr>
        <p:spPr>
          <a:xfrm>
            <a:off x="5433060" y="3623310"/>
            <a:ext cx="898003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BFBFFF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Sub-Humid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B426A8-F170-4483-891D-A101D9971262}"/>
              </a:ext>
            </a:extLst>
          </p:cNvPr>
          <p:cNvSpPr txBox="1"/>
          <p:nvPr/>
        </p:nvSpPr>
        <p:spPr>
          <a:xfrm>
            <a:off x="4981575" y="2556510"/>
            <a:ext cx="554960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BFFFBF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Mesic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70F057-5E3A-478A-BC27-5BC20155AAF5}"/>
              </a:ext>
            </a:extLst>
          </p:cNvPr>
          <p:cNvSpPr txBox="1"/>
          <p:nvPr/>
        </p:nvSpPr>
        <p:spPr>
          <a:xfrm>
            <a:off x="8103870" y="3343275"/>
            <a:ext cx="813043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Semi-Arid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F7A1BE-6B25-4E91-B1CC-821BE2CF4426}"/>
              </a:ext>
            </a:extLst>
          </p:cNvPr>
          <p:cNvSpPr txBox="1"/>
          <p:nvPr/>
        </p:nvSpPr>
        <p:spPr>
          <a:xfrm>
            <a:off x="4866082" y="5134103"/>
            <a:ext cx="1188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/>
              <a:t>Palaemonetes</a:t>
            </a:r>
            <a:endParaRPr lang="en-US" sz="1200" dirty="0"/>
          </a:p>
        </p:txBody>
      </p:sp>
      <p:pic>
        <p:nvPicPr>
          <p:cNvPr id="46" name="Picture 45" descr="A close up of a lobster&#10;&#10;Description automatically generated">
            <a:extLst>
              <a:ext uri="{FF2B5EF4-FFF2-40B4-BE49-F238E27FC236}">
                <a16:creationId xmlns:a16="http://schemas.microsoft.com/office/drawing/2014/main" id="{3F2E0450-9156-4823-A11E-BF9F46550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501" y="4848575"/>
            <a:ext cx="716176" cy="326203"/>
          </a:xfrm>
          <a:prstGeom prst="rect">
            <a:avLst/>
          </a:prstGeom>
        </p:spPr>
      </p:pic>
      <p:pic>
        <p:nvPicPr>
          <p:cNvPr id="47" name="Picture 46" descr="A insect on the ground&#10;&#10;Description automatically generated">
            <a:extLst>
              <a:ext uri="{FF2B5EF4-FFF2-40B4-BE49-F238E27FC236}">
                <a16:creationId xmlns:a16="http://schemas.microsoft.com/office/drawing/2014/main" id="{6AA95B71-3915-40F8-84C8-0C48E546B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52468" y="123917"/>
            <a:ext cx="610725" cy="45685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B17C5C4-22B8-41CA-BE75-DDE5D0CCEC77}"/>
              </a:ext>
            </a:extLst>
          </p:cNvPr>
          <p:cNvSpPr txBox="1"/>
          <p:nvPr/>
        </p:nvSpPr>
        <p:spPr>
          <a:xfrm>
            <a:off x="5669520" y="529432"/>
            <a:ext cx="867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/>
              <a:t>Hydraena</a:t>
            </a:r>
            <a:endParaRPr lang="en-US" sz="1200" i="1" dirty="0"/>
          </a:p>
        </p:txBody>
      </p:sp>
      <p:pic>
        <p:nvPicPr>
          <p:cNvPr id="49" name="Picture 48" descr="A picture containing invertebrate, animal, mollusk&#10;&#10;Description automatically generated">
            <a:extLst>
              <a:ext uri="{FF2B5EF4-FFF2-40B4-BE49-F238E27FC236}">
                <a16:creationId xmlns:a16="http://schemas.microsoft.com/office/drawing/2014/main" id="{650E9CC6-731A-4F23-BA8C-56620BB3B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940" y="5058647"/>
            <a:ext cx="615050" cy="46128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EC9EF1B-7DE7-49EB-91D8-37EB43077C51}"/>
              </a:ext>
            </a:extLst>
          </p:cNvPr>
          <p:cNvSpPr txBox="1"/>
          <p:nvPr/>
        </p:nvSpPr>
        <p:spPr>
          <a:xfrm>
            <a:off x="8749185" y="5572089"/>
            <a:ext cx="852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Amnicola</a:t>
            </a:r>
          </a:p>
        </p:txBody>
      </p:sp>
      <p:pic>
        <p:nvPicPr>
          <p:cNvPr id="51" name="Picture 50" descr="A picture containing animal, invertebrate, mollusk, sitting&#10;&#10;Description automatically generated">
            <a:extLst>
              <a:ext uri="{FF2B5EF4-FFF2-40B4-BE49-F238E27FC236}">
                <a16:creationId xmlns:a16="http://schemas.microsoft.com/office/drawing/2014/main" id="{689F7EC8-878F-453A-8B72-137E85E402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1"/>
          <a:stretch/>
        </p:blipFill>
        <p:spPr>
          <a:xfrm>
            <a:off x="9205784" y="4209684"/>
            <a:ext cx="537347" cy="503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16A8554-2948-4BF7-87B7-BC872366A930}"/>
              </a:ext>
            </a:extLst>
          </p:cNvPr>
          <p:cNvSpPr txBox="1"/>
          <p:nvPr/>
        </p:nvSpPr>
        <p:spPr>
          <a:xfrm>
            <a:off x="9129848" y="4740852"/>
            <a:ext cx="780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/>
              <a:t>Bythinia</a:t>
            </a:r>
            <a:endParaRPr lang="en-US" sz="1200" i="1" dirty="0"/>
          </a:p>
        </p:txBody>
      </p:sp>
      <p:pic>
        <p:nvPicPr>
          <p:cNvPr id="53" name="Picture 52" descr="A picture containing sky, animal, banana&#10;&#10;Description automatically generated">
            <a:extLst>
              <a:ext uri="{FF2B5EF4-FFF2-40B4-BE49-F238E27FC236}">
                <a16:creationId xmlns:a16="http://schemas.microsoft.com/office/drawing/2014/main" id="{DF994CCA-9A73-48FD-9E48-72A96D1FB5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DDDDDD"/>
              </a:clrFrom>
              <a:clrTo>
                <a:srgbClr val="DDDD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2" r="16756"/>
          <a:stretch/>
        </p:blipFill>
        <p:spPr>
          <a:xfrm rot="16200000" flipH="1">
            <a:off x="9183100" y="1566209"/>
            <a:ext cx="488236" cy="71471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F5A6C78-09F5-418F-BBB1-4D5503D4BBDB}"/>
              </a:ext>
            </a:extLst>
          </p:cNvPr>
          <p:cNvSpPr txBox="1"/>
          <p:nvPr/>
        </p:nvSpPr>
        <p:spPr>
          <a:xfrm>
            <a:off x="8975296" y="2140053"/>
            <a:ext cx="934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/>
              <a:t>Melanoides</a:t>
            </a:r>
            <a:endParaRPr lang="en-US" sz="1200" i="1" dirty="0"/>
          </a:p>
        </p:txBody>
      </p:sp>
      <p:pic>
        <p:nvPicPr>
          <p:cNvPr id="55" name="Picture 54" descr="A picture containing animal, insect&#10;&#10;Description automatically generated">
            <a:extLst>
              <a:ext uri="{FF2B5EF4-FFF2-40B4-BE49-F238E27FC236}">
                <a16:creationId xmlns:a16="http://schemas.microsoft.com/office/drawing/2014/main" id="{09476906-7567-4F3A-BE7A-C8C8941BB1A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EF9"/>
              </a:clrFrom>
              <a:clrTo>
                <a:srgbClr val="FFFE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2"/>
          <a:stretch/>
        </p:blipFill>
        <p:spPr>
          <a:xfrm rot="5400000">
            <a:off x="4990834" y="-3725"/>
            <a:ext cx="468948" cy="67046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C7E0185-FA79-40A9-B5AB-A1409A4B0297}"/>
              </a:ext>
            </a:extLst>
          </p:cNvPr>
          <p:cNvSpPr txBox="1"/>
          <p:nvPr/>
        </p:nvSpPr>
        <p:spPr>
          <a:xfrm>
            <a:off x="4791303" y="500830"/>
            <a:ext cx="843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Belostoma</a:t>
            </a:r>
            <a:endParaRPr lang="en-US" sz="1200" i="1" dirty="0"/>
          </a:p>
        </p:txBody>
      </p:sp>
      <p:pic>
        <p:nvPicPr>
          <p:cNvPr id="57" name="Picture 56" descr="A insect on the ground&#10;&#10;Description automatically generated">
            <a:extLst>
              <a:ext uri="{FF2B5EF4-FFF2-40B4-BE49-F238E27FC236}">
                <a16:creationId xmlns:a16="http://schemas.microsoft.com/office/drawing/2014/main" id="{C2FE675F-A09B-42E1-85BB-573D07F350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2869">
            <a:off x="3060388" y="1313095"/>
            <a:ext cx="808735" cy="5232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CAEC766-AC47-4540-B7DC-7966CBB56FF6}"/>
              </a:ext>
            </a:extLst>
          </p:cNvPr>
          <p:cNvSpPr txBox="1"/>
          <p:nvPr/>
        </p:nvSpPr>
        <p:spPr>
          <a:xfrm rot="21550351">
            <a:off x="3067311" y="1703771"/>
            <a:ext cx="812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/>
              <a:t>Fallceon</a:t>
            </a:r>
            <a:endParaRPr lang="en-US" sz="1200" i="1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348DDDB-3D7E-49F0-91F7-1C1B3945A9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011668">
            <a:off x="2986040" y="2086153"/>
            <a:ext cx="867877" cy="43292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3EE768B-8145-409A-BE7E-27570AB8E9B8}"/>
              </a:ext>
            </a:extLst>
          </p:cNvPr>
          <p:cNvSpPr txBox="1"/>
          <p:nvPr/>
        </p:nvSpPr>
        <p:spPr>
          <a:xfrm>
            <a:off x="2897311" y="2350319"/>
            <a:ext cx="1126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/>
              <a:t>Pseudocloeon</a:t>
            </a:r>
            <a:endParaRPr lang="en-US" sz="1200" i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073BFB3-986B-4ACD-ABFA-61C7D18DCC69}"/>
              </a:ext>
            </a:extLst>
          </p:cNvPr>
          <p:cNvSpPr txBox="1"/>
          <p:nvPr/>
        </p:nvSpPr>
        <p:spPr>
          <a:xfrm>
            <a:off x="5198175" y="1129364"/>
            <a:ext cx="856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Peltodytes</a:t>
            </a:r>
            <a:endParaRPr lang="en-US" sz="1200" i="1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6C588167-8AE6-4E40-B580-04EE05B32C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8318" y="762741"/>
            <a:ext cx="468214" cy="413083"/>
          </a:xfrm>
          <a:prstGeom prst="rect">
            <a:avLst/>
          </a:prstGeom>
        </p:spPr>
      </p:pic>
      <p:pic>
        <p:nvPicPr>
          <p:cNvPr id="67" name="Picture 66" descr="A picture containing animal&#10;&#10;Description automatically generated">
            <a:extLst>
              <a:ext uri="{FF2B5EF4-FFF2-40B4-BE49-F238E27FC236}">
                <a16:creationId xmlns:a16="http://schemas.microsoft.com/office/drawing/2014/main" id="{B7CE8C87-FCE0-4353-867B-29964AD3708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9" t="45420" r="19973" b="18765"/>
          <a:stretch/>
        </p:blipFill>
        <p:spPr>
          <a:xfrm>
            <a:off x="4109442" y="5344715"/>
            <a:ext cx="907400" cy="28654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D8F6DFE-E165-4DE2-A71E-64A2A4D6FE3F}"/>
              </a:ext>
            </a:extLst>
          </p:cNvPr>
          <p:cNvSpPr txBox="1"/>
          <p:nvPr/>
        </p:nvSpPr>
        <p:spPr>
          <a:xfrm>
            <a:off x="4025112" y="5622397"/>
            <a:ext cx="110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/>
              <a:t>Orconectes</a:t>
            </a:r>
            <a:endParaRPr lang="en-US" sz="1200" i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265C31-6DF7-4FA5-8774-F8089C5724E1}"/>
              </a:ext>
            </a:extLst>
          </p:cNvPr>
          <p:cNvSpPr txBox="1"/>
          <p:nvPr/>
        </p:nvSpPr>
        <p:spPr>
          <a:xfrm>
            <a:off x="4897347" y="5794831"/>
            <a:ext cx="1136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/>
              <a:t>Caecidotea</a:t>
            </a:r>
            <a:endParaRPr lang="en-US" sz="1200" i="1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767B553B-E78C-4301-BF28-FD040A83D6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9825" y="5472835"/>
            <a:ext cx="685143" cy="375643"/>
          </a:xfrm>
          <a:prstGeom prst="rect">
            <a:avLst/>
          </a:prstGeom>
        </p:spPr>
      </p:pic>
      <p:pic>
        <p:nvPicPr>
          <p:cNvPr id="71" name="Picture 70" descr="A close up of an animal&#10;&#10;Description automatically generated">
            <a:extLst>
              <a:ext uri="{FF2B5EF4-FFF2-40B4-BE49-F238E27FC236}">
                <a16:creationId xmlns:a16="http://schemas.microsoft.com/office/drawing/2014/main" id="{A233AC03-8C4C-442A-AD3D-A3FEE3B41D7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0167" flipH="1">
            <a:off x="3134885" y="4001147"/>
            <a:ext cx="516312" cy="572784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A08184B-3959-4B48-A273-346E7C9A2F06}"/>
              </a:ext>
            </a:extLst>
          </p:cNvPr>
          <p:cNvSpPr txBox="1"/>
          <p:nvPr/>
        </p:nvSpPr>
        <p:spPr>
          <a:xfrm>
            <a:off x="2884044" y="4496584"/>
            <a:ext cx="995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/>
              <a:t>Smicridea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485804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AC6353-05BC-429F-AA9D-DE2EF73B29E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t="4192" r="7895" b="11686"/>
          <a:stretch/>
        </p:blipFill>
        <p:spPr bwMode="auto">
          <a:xfrm>
            <a:off x="1300639" y="1007744"/>
            <a:ext cx="5627370" cy="4333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DA9C152E-1497-4118-99D4-7BA9F12A9B5A}"/>
              </a:ext>
            </a:extLst>
          </p:cNvPr>
          <p:cNvSpPr/>
          <p:nvPr/>
        </p:nvSpPr>
        <p:spPr>
          <a:xfrm rot="16016727">
            <a:off x="5414222" y="1864414"/>
            <a:ext cx="161118" cy="225504"/>
          </a:xfrm>
          <a:prstGeom prst="arc">
            <a:avLst/>
          </a:prstGeom>
          <a:ln w="76200">
            <a:solidFill>
              <a:srgbClr val="B7D0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0B43D093-6083-46A3-B9E0-2CE907BB66E1}"/>
              </a:ext>
            </a:extLst>
          </p:cNvPr>
          <p:cNvSpPr/>
          <p:nvPr/>
        </p:nvSpPr>
        <p:spPr>
          <a:xfrm>
            <a:off x="5422047" y="1899695"/>
            <a:ext cx="129100" cy="104029"/>
          </a:xfrm>
          <a:prstGeom prst="arc">
            <a:avLst/>
          </a:prstGeom>
          <a:ln w="76200">
            <a:solidFill>
              <a:srgbClr val="9AC1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923DA0-BFB2-4969-A519-7D08817964E6}"/>
              </a:ext>
            </a:extLst>
          </p:cNvPr>
          <p:cNvSpPr/>
          <p:nvPr/>
        </p:nvSpPr>
        <p:spPr>
          <a:xfrm>
            <a:off x="5524500" y="1895474"/>
            <a:ext cx="97631" cy="66675"/>
          </a:xfrm>
          <a:prstGeom prst="rect">
            <a:avLst/>
          </a:prstGeom>
          <a:solidFill>
            <a:srgbClr val="94B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62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008749-397E-410A-AC33-D0EE799D3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" r="-1"/>
          <a:stretch/>
        </p:blipFill>
        <p:spPr>
          <a:xfrm>
            <a:off x="2255520" y="0"/>
            <a:ext cx="773177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6234CC-6586-49AE-8EA8-B34DBDA54347}"/>
              </a:ext>
            </a:extLst>
          </p:cNvPr>
          <p:cNvSpPr txBox="1"/>
          <p:nvPr/>
        </p:nvSpPr>
        <p:spPr>
          <a:xfrm>
            <a:off x="148282" y="650789"/>
            <a:ext cx="23600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/>
              <a:t>lm</a:t>
            </a:r>
            <a:r>
              <a:rPr lang="en-US" sz="600" dirty="0"/>
              <a:t>(formula = </a:t>
            </a:r>
            <a:r>
              <a:rPr lang="en-US" sz="600" dirty="0" err="1"/>
              <a:t>shannon</a:t>
            </a:r>
            <a:r>
              <a:rPr lang="en-US" sz="600" dirty="0"/>
              <a:t> ~ AP, data = </a:t>
            </a:r>
            <a:r>
              <a:rPr lang="en-US" sz="600" dirty="0" err="1"/>
              <a:t>msterfish</a:t>
            </a:r>
            <a:r>
              <a:rPr lang="en-US" sz="600" dirty="0"/>
              <a:t>)</a:t>
            </a:r>
          </a:p>
          <a:p>
            <a:endParaRPr lang="en-US" sz="600" dirty="0"/>
          </a:p>
          <a:p>
            <a:r>
              <a:rPr lang="en-US" sz="600" dirty="0"/>
              <a:t>Residuals:</a:t>
            </a:r>
          </a:p>
          <a:p>
            <a:r>
              <a:rPr lang="en-US" sz="600" dirty="0"/>
              <a:t>    Min      1Q  Median      3Q     Max </a:t>
            </a:r>
          </a:p>
          <a:p>
            <a:r>
              <a:rPr lang="en-US" sz="600" dirty="0"/>
              <a:t>-0.3813 -0.1802 -0.0179  0.1255  0.4609 </a:t>
            </a:r>
          </a:p>
          <a:p>
            <a:endParaRPr lang="en-US" sz="600" dirty="0"/>
          </a:p>
          <a:p>
            <a:r>
              <a:rPr lang="en-US" sz="600" dirty="0"/>
              <a:t>Coefficients:</a:t>
            </a:r>
          </a:p>
          <a:p>
            <a:r>
              <a:rPr lang="en-US" sz="600" dirty="0"/>
              <a:t>             Estimate Std. Error t value </a:t>
            </a:r>
            <a:r>
              <a:rPr lang="en-US" sz="600" dirty="0" err="1"/>
              <a:t>Pr</a:t>
            </a:r>
            <a:r>
              <a:rPr lang="en-US" sz="600" dirty="0"/>
              <a:t>(&gt;|t|)   </a:t>
            </a:r>
          </a:p>
          <a:p>
            <a:r>
              <a:rPr lang="en-US" sz="600" dirty="0"/>
              <a:t>(Intercept) -0.335986   0.468696  -0.717  0.49386   </a:t>
            </a:r>
          </a:p>
          <a:p>
            <a:r>
              <a:rPr lang="en-US" sz="600" dirty="0"/>
              <a:t>AP           0.017271   0.004965   3.479  0.00834 **</a:t>
            </a:r>
          </a:p>
          <a:p>
            <a:r>
              <a:rPr lang="en-US" sz="600" dirty="0"/>
              <a:t>---</a:t>
            </a:r>
          </a:p>
          <a:p>
            <a:r>
              <a:rPr lang="en-US" sz="600" dirty="0" err="1"/>
              <a:t>Signif</a:t>
            </a:r>
            <a:r>
              <a:rPr lang="en-US" sz="600" dirty="0"/>
              <a:t>. codes:  0 ‘***’ 0.001 ‘**’ 0.01 ‘*’ 0.05 ‘.’ 0.1 ‘ ’ 1</a:t>
            </a:r>
          </a:p>
          <a:p>
            <a:endParaRPr lang="en-US" sz="600" dirty="0"/>
          </a:p>
          <a:p>
            <a:r>
              <a:rPr lang="en-US" sz="600" dirty="0"/>
              <a:t>Residual standard error: 0.2985 on 8 degrees of freedom</a:t>
            </a:r>
          </a:p>
          <a:p>
            <a:r>
              <a:rPr lang="en-US" sz="600" dirty="0"/>
              <a:t>Multiple R-squared:  0.602,	Adjusted R-squared:  0.5523 </a:t>
            </a:r>
          </a:p>
          <a:p>
            <a:r>
              <a:rPr lang="en-US" sz="600" dirty="0"/>
              <a:t>F-statistic:  12.1 on 1 and 8 DF,  p-value: 0.008336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55DD1-7E3B-489C-9802-E7F14F19F52F}"/>
              </a:ext>
            </a:extLst>
          </p:cNvPr>
          <p:cNvSpPr txBox="1"/>
          <p:nvPr/>
        </p:nvSpPr>
        <p:spPr>
          <a:xfrm>
            <a:off x="197708" y="4416188"/>
            <a:ext cx="23600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/>
              <a:t>lm</a:t>
            </a:r>
            <a:r>
              <a:rPr lang="en-US" sz="600" dirty="0"/>
              <a:t>(formula = </a:t>
            </a:r>
            <a:r>
              <a:rPr lang="en-US" sz="600" dirty="0" err="1"/>
              <a:t>shannon</a:t>
            </a:r>
            <a:r>
              <a:rPr lang="en-US" sz="600" dirty="0"/>
              <a:t> ~ </a:t>
            </a:r>
            <a:r>
              <a:rPr lang="en-US" sz="600" dirty="0" err="1"/>
              <a:t>log.Cnd</a:t>
            </a:r>
            <a:r>
              <a:rPr lang="en-US" sz="600" dirty="0"/>
              <a:t>, data = </a:t>
            </a:r>
            <a:r>
              <a:rPr lang="en-US" sz="600" dirty="0" err="1"/>
              <a:t>msterfish</a:t>
            </a:r>
            <a:r>
              <a:rPr lang="en-US" sz="600" dirty="0"/>
              <a:t>)</a:t>
            </a:r>
          </a:p>
          <a:p>
            <a:endParaRPr lang="en-US" sz="600" dirty="0"/>
          </a:p>
          <a:p>
            <a:r>
              <a:rPr lang="en-US" sz="600" dirty="0"/>
              <a:t>Residuals:</a:t>
            </a:r>
          </a:p>
          <a:p>
            <a:r>
              <a:rPr lang="en-US" sz="600" dirty="0"/>
              <a:t>     Min       1Q   Median       3Q      Max </a:t>
            </a:r>
          </a:p>
          <a:p>
            <a:r>
              <a:rPr lang="en-US" sz="600" dirty="0"/>
              <a:t>-0.76882 -0.12964  0.03706  0.17198  0.42050 </a:t>
            </a:r>
          </a:p>
          <a:p>
            <a:endParaRPr lang="en-US" sz="600" dirty="0"/>
          </a:p>
          <a:p>
            <a:r>
              <a:rPr lang="en-US" sz="600" dirty="0"/>
              <a:t>Coefficients:</a:t>
            </a:r>
          </a:p>
          <a:p>
            <a:r>
              <a:rPr lang="en-US" sz="600" dirty="0"/>
              <a:t>            Estimate Std. Error t value </a:t>
            </a:r>
            <a:r>
              <a:rPr lang="en-US" sz="600" dirty="0" err="1"/>
              <a:t>Pr</a:t>
            </a:r>
            <a:r>
              <a:rPr lang="en-US" sz="600" dirty="0"/>
              <a:t>(&gt;|t|)   </a:t>
            </a:r>
          </a:p>
          <a:p>
            <a:r>
              <a:rPr lang="en-US" sz="600" dirty="0"/>
              <a:t>(Intercept)   3.1111     0.7999   3.890  0.00461 **</a:t>
            </a:r>
          </a:p>
          <a:p>
            <a:r>
              <a:rPr lang="en-US" sz="600" dirty="0" err="1"/>
              <a:t>log.Cnd</a:t>
            </a:r>
            <a:r>
              <a:rPr lang="en-US" sz="600" dirty="0"/>
              <a:t>      -0.6318     0.2703  -2.337  0.04760 * </a:t>
            </a:r>
          </a:p>
          <a:p>
            <a:r>
              <a:rPr lang="en-US" sz="600" dirty="0"/>
              <a:t>---</a:t>
            </a:r>
          </a:p>
          <a:p>
            <a:r>
              <a:rPr lang="en-US" sz="600" dirty="0" err="1"/>
              <a:t>Signif</a:t>
            </a:r>
            <a:r>
              <a:rPr lang="en-US" sz="600" dirty="0"/>
              <a:t>. codes:  0 ‘***’ 0.001 ‘**’ 0.01 ‘*’ 0.05 ‘.’ 0.1 ‘ ’ 1</a:t>
            </a:r>
          </a:p>
          <a:p>
            <a:endParaRPr lang="en-US" sz="600" dirty="0"/>
          </a:p>
          <a:p>
            <a:r>
              <a:rPr lang="en-US" sz="600" dirty="0"/>
              <a:t>Residual standard error: 0.3648 on 8 degrees of freedom</a:t>
            </a:r>
          </a:p>
          <a:p>
            <a:r>
              <a:rPr lang="en-US" sz="600" dirty="0"/>
              <a:t>Multiple R-squared:  0.4058,	Adjusted R-squared:  0.3315 </a:t>
            </a:r>
          </a:p>
          <a:p>
            <a:r>
              <a:rPr lang="en-US" sz="600" dirty="0"/>
              <a:t>F-statistic: 5.464 on 1 and 8 DF,  p-value: 0.0476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4D7C0A-11A4-417C-9CCE-AFA27E1D0BE4}"/>
              </a:ext>
            </a:extLst>
          </p:cNvPr>
          <p:cNvSpPr txBox="1"/>
          <p:nvPr/>
        </p:nvSpPr>
        <p:spPr>
          <a:xfrm>
            <a:off x="9831977" y="481913"/>
            <a:ext cx="23600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/>
              <a:t>lm</a:t>
            </a:r>
            <a:r>
              <a:rPr lang="en-US" sz="600" dirty="0"/>
              <a:t>(formula = </a:t>
            </a:r>
            <a:r>
              <a:rPr lang="en-US" sz="600" dirty="0" err="1"/>
              <a:t>shannon</a:t>
            </a:r>
            <a:r>
              <a:rPr lang="en-US" sz="600" dirty="0"/>
              <a:t> ~ </a:t>
            </a:r>
            <a:r>
              <a:rPr lang="en-US" sz="600" dirty="0" err="1"/>
              <a:t>Cpy</a:t>
            </a:r>
            <a:r>
              <a:rPr lang="en-US" sz="600" dirty="0"/>
              <a:t>, data = </a:t>
            </a:r>
            <a:r>
              <a:rPr lang="en-US" sz="600" dirty="0" err="1"/>
              <a:t>msterfish</a:t>
            </a:r>
            <a:r>
              <a:rPr lang="en-US" sz="600" dirty="0"/>
              <a:t>)</a:t>
            </a:r>
          </a:p>
          <a:p>
            <a:endParaRPr lang="en-US" sz="600" dirty="0"/>
          </a:p>
          <a:p>
            <a:r>
              <a:rPr lang="en-US" sz="600" dirty="0"/>
              <a:t>Residuals:</a:t>
            </a:r>
          </a:p>
          <a:p>
            <a:r>
              <a:rPr lang="en-US" sz="600" dirty="0"/>
              <a:t>     Min       1Q   Median       3Q      Max </a:t>
            </a:r>
          </a:p>
          <a:p>
            <a:r>
              <a:rPr lang="en-US" sz="600" dirty="0"/>
              <a:t>-0.43929 -0.28301  0.01549  0.20493  0.44739 </a:t>
            </a:r>
          </a:p>
          <a:p>
            <a:endParaRPr lang="en-US" sz="600" dirty="0"/>
          </a:p>
          <a:p>
            <a:r>
              <a:rPr lang="en-US" sz="600" dirty="0"/>
              <a:t>Coefficients:</a:t>
            </a:r>
          </a:p>
          <a:p>
            <a:r>
              <a:rPr lang="en-US" sz="600" dirty="0"/>
              <a:t>             Estimate Std. Error t value </a:t>
            </a:r>
            <a:r>
              <a:rPr lang="en-US" sz="600" dirty="0" err="1"/>
              <a:t>Pr</a:t>
            </a:r>
            <a:r>
              <a:rPr lang="en-US" sz="600" dirty="0"/>
              <a:t>(&gt;|t|)    </a:t>
            </a:r>
          </a:p>
          <a:p>
            <a:r>
              <a:rPr lang="en-US" sz="600" dirty="0"/>
              <a:t>(Intercept)  1.666563   0.188380   8.847  2.1e-05 ***</a:t>
            </a:r>
          </a:p>
          <a:p>
            <a:r>
              <a:rPr lang="en-US" sz="600" dirty="0" err="1"/>
              <a:t>Cpy</a:t>
            </a:r>
            <a:r>
              <a:rPr lang="en-US" sz="600" dirty="0"/>
              <a:t>         -0.009456   0.003577  -2.643   0.0296 *  </a:t>
            </a:r>
          </a:p>
          <a:p>
            <a:r>
              <a:rPr lang="en-US" sz="600" dirty="0"/>
              <a:t>---</a:t>
            </a:r>
          </a:p>
          <a:p>
            <a:r>
              <a:rPr lang="en-US" sz="600" dirty="0" err="1"/>
              <a:t>Signif</a:t>
            </a:r>
            <a:r>
              <a:rPr lang="en-US" sz="600" dirty="0"/>
              <a:t>. codes:  0 ‘***’ 0.001 ‘**’ 0.01 ‘*’ 0.05 ‘.’ 0.1 ‘ ’ 1</a:t>
            </a:r>
          </a:p>
          <a:p>
            <a:endParaRPr lang="en-US" sz="600" dirty="0"/>
          </a:p>
          <a:p>
            <a:r>
              <a:rPr lang="en-US" sz="600" dirty="0"/>
              <a:t>Residual standard error: 0.3457 on 8 degrees of freedom</a:t>
            </a:r>
          </a:p>
          <a:p>
            <a:r>
              <a:rPr lang="en-US" sz="600" dirty="0"/>
              <a:t>Multiple R-squared:  0.4662,	Adjusted R-squared:  0.3995 </a:t>
            </a:r>
          </a:p>
          <a:p>
            <a:r>
              <a:rPr lang="en-US" sz="600" dirty="0"/>
              <a:t>F-statistic: 6.988 on 1 and 8 DF,  p-value: 0.02956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AD6C7-523D-4871-A35B-3B62948832C4}"/>
              </a:ext>
            </a:extLst>
          </p:cNvPr>
          <p:cNvSpPr txBox="1"/>
          <p:nvPr/>
        </p:nvSpPr>
        <p:spPr>
          <a:xfrm>
            <a:off x="9831977" y="4143632"/>
            <a:ext cx="23600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/>
              <a:t>lm(formula = shannon ~ NH4, data = msterfish)</a:t>
            </a:r>
          </a:p>
          <a:p>
            <a:endParaRPr lang="en-US" sz="600"/>
          </a:p>
          <a:p>
            <a:r>
              <a:rPr lang="en-US" sz="600"/>
              <a:t>Residuals:</a:t>
            </a:r>
          </a:p>
          <a:p>
            <a:r>
              <a:rPr lang="en-US" sz="600"/>
              <a:t>     Min       1Q   Median       3Q      Max </a:t>
            </a:r>
          </a:p>
          <a:p>
            <a:r>
              <a:rPr lang="en-US" sz="600"/>
              <a:t>-0.54204 -0.17548 -0.01826  0.19991  0.46612 </a:t>
            </a:r>
          </a:p>
          <a:p>
            <a:endParaRPr lang="en-US" sz="600"/>
          </a:p>
          <a:p>
            <a:r>
              <a:rPr lang="en-US" sz="600"/>
              <a:t>Coefficients:</a:t>
            </a:r>
          </a:p>
          <a:p>
            <a:r>
              <a:rPr lang="en-US" sz="600"/>
              <a:t>            Estimate Std. Error t value Pr(&gt;|t|)    </a:t>
            </a:r>
          </a:p>
          <a:p>
            <a:r>
              <a:rPr lang="en-US" sz="600"/>
              <a:t>(Intercept)   1.8873     0.2712   6.959 0.000117 ***</a:t>
            </a:r>
          </a:p>
          <a:p>
            <a:r>
              <a:rPr lang="en-US" sz="600"/>
              <a:t>NH4          -4.6474     1.8348  -2.533 0.035093 *  </a:t>
            </a:r>
          </a:p>
          <a:p>
            <a:r>
              <a:rPr lang="en-US" sz="600"/>
              <a:t>---</a:t>
            </a:r>
          </a:p>
          <a:p>
            <a:r>
              <a:rPr lang="en-US" sz="600"/>
              <a:t>Signif. codes:  0 ‘***’ 0.001 ‘**’ 0.01 ‘*’ 0.05 ‘.’ 0.1 ‘ ’ 1</a:t>
            </a:r>
          </a:p>
          <a:p>
            <a:endParaRPr lang="en-US" sz="600"/>
          </a:p>
          <a:p>
            <a:r>
              <a:rPr lang="en-US" sz="600"/>
              <a:t>Residual standard error: 0.3525 on 8 degrees of freedom</a:t>
            </a:r>
          </a:p>
          <a:p>
            <a:r>
              <a:rPr lang="en-US" sz="600"/>
              <a:t>Multiple R-squared:  0.4451,	Adjusted R-squared:  0.3757 </a:t>
            </a:r>
          </a:p>
          <a:p>
            <a:r>
              <a:rPr lang="en-US" sz="600"/>
              <a:t>F-statistic: 6.416 on 1 and 8 DF,  p-value: 0.03509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27515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5E9E53-3872-4C32-80E4-B1DFEBD6A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9"/>
          <a:stretch/>
        </p:blipFill>
        <p:spPr>
          <a:xfrm>
            <a:off x="2458995" y="0"/>
            <a:ext cx="733907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BB4E5F-B21F-47EB-94E4-63E608EC1858}"/>
              </a:ext>
            </a:extLst>
          </p:cNvPr>
          <p:cNvSpPr txBox="1"/>
          <p:nvPr/>
        </p:nvSpPr>
        <p:spPr>
          <a:xfrm>
            <a:off x="0" y="1"/>
            <a:ext cx="231071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lm</a:t>
            </a:r>
            <a:r>
              <a:rPr lang="en-US" sz="800" dirty="0"/>
              <a:t>(formula = </a:t>
            </a:r>
            <a:r>
              <a:rPr lang="en-US" sz="800" dirty="0" err="1"/>
              <a:t>shannon</a:t>
            </a:r>
            <a:r>
              <a:rPr lang="en-US" sz="800" dirty="0"/>
              <a:t> ~ AP, data </a:t>
            </a:r>
            <a:r>
              <a:rPr lang="en-US" sz="800"/>
              <a:t>= msterinvert)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Residuals:</a:t>
            </a:r>
          </a:p>
          <a:p>
            <a:r>
              <a:rPr lang="en-US" sz="800" dirty="0"/>
              <a:t>     Min       1Q   Median       3Q      Max </a:t>
            </a:r>
          </a:p>
          <a:p>
            <a:r>
              <a:rPr lang="en-US" sz="800" dirty="0"/>
              <a:t>-0.97021 -0.18173 -0.00931  0.35495  0.53578 </a:t>
            </a:r>
          </a:p>
          <a:p>
            <a:endParaRPr lang="en-US" sz="800" dirty="0"/>
          </a:p>
          <a:p>
            <a:r>
              <a:rPr lang="en-US" sz="800" dirty="0"/>
              <a:t>Coefficients:</a:t>
            </a:r>
          </a:p>
          <a:p>
            <a:r>
              <a:rPr lang="en-US" sz="800" dirty="0"/>
              <a:t>             Estimate Std. Error t value </a:t>
            </a:r>
            <a:r>
              <a:rPr lang="en-US" sz="800" dirty="0" err="1"/>
              <a:t>Pr</a:t>
            </a:r>
            <a:r>
              <a:rPr lang="en-US" sz="800" dirty="0"/>
              <a:t>(&gt;|t|)   </a:t>
            </a:r>
          </a:p>
          <a:p>
            <a:r>
              <a:rPr lang="en-US" sz="800" dirty="0"/>
              <a:t>(Intercept)  3.005858   0.758449   3.963  0.00416 **</a:t>
            </a:r>
          </a:p>
          <a:p>
            <a:r>
              <a:rPr lang="en-US" sz="800" dirty="0"/>
              <a:t>AP          -0.003020   0.008034  -0.376  0.71673   </a:t>
            </a:r>
          </a:p>
          <a:p>
            <a:r>
              <a:rPr lang="en-US" sz="800" dirty="0"/>
              <a:t>---</a:t>
            </a:r>
          </a:p>
          <a:p>
            <a:r>
              <a:rPr lang="en-US" sz="800" dirty="0" err="1"/>
              <a:t>Signif</a:t>
            </a:r>
            <a:r>
              <a:rPr lang="en-US" sz="800" dirty="0"/>
              <a:t>. codes:  0 ‘***’ 0.001 ‘**’ 0.01 ‘*’ 0.05 ‘.’ 0.1 ‘ ’ 1</a:t>
            </a:r>
          </a:p>
          <a:p>
            <a:endParaRPr lang="en-US" sz="800" dirty="0"/>
          </a:p>
          <a:p>
            <a:r>
              <a:rPr lang="en-US" sz="800" dirty="0"/>
              <a:t>Residual standard error: 0.4831 on 8 degrees of freedom</a:t>
            </a:r>
          </a:p>
          <a:p>
            <a:r>
              <a:rPr lang="en-US" sz="800" dirty="0"/>
              <a:t>Multiple R-squared:  0.01736,	Adjusted R-squared:  -0.1055 </a:t>
            </a:r>
          </a:p>
          <a:p>
            <a:r>
              <a:rPr lang="en-US" sz="800" dirty="0"/>
              <a:t>F-statistic: 0.1413 on 1 and 8 DF,  p-value: 0.7167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D30C15-FB66-47A7-BC47-CFEE2F07126E}"/>
              </a:ext>
            </a:extLst>
          </p:cNvPr>
          <p:cNvSpPr txBox="1"/>
          <p:nvPr/>
        </p:nvSpPr>
        <p:spPr>
          <a:xfrm>
            <a:off x="127687" y="4044779"/>
            <a:ext cx="231071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lm</a:t>
            </a:r>
            <a:r>
              <a:rPr lang="en-US" sz="800" dirty="0"/>
              <a:t>(formula = </a:t>
            </a:r>
            <a:r>
              <a:rPr lang="en-US" sz="800" dirty="0" err="1"/>
              <a:t>shannon</a:t>
            </a:r>
            <a:r>
              <a:rPr lang="en-US" sz="800" dirty="0"/>
              <a:t> ~ DO, data </a:t>
            </a:r>
            <a:r>
              <a:rPr lang="en-US" sz="800"/>
              <a:t>= msterinvert)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Residuals:</a:t>
            </a:r>
          </a:p>
          <a:p>
            <a:r>
              <a:rPr lang="en-US" sz="800" dirty="0"/>
              <a:t>     Min       1Q   Median       3Q      Max </a:t>
            </a:r>
          </a:p>
          <a:p>
            <a:r>
              <a:rPr lang="en-US" sz="800" dirty="0"/>
              <a:t>-0.43624 -0.27098 -0.08482  0.21151  0.66684 </a:t>
            </a:r>
          </a:p>
          <a:p>
            <a:endParaRPr lang="en-US" sz="800" dirty="0"/>
          </a:p>
          <a:p>
            <a:r>
              <a:rPr lang="en-US" sz="800" dirty="0"/>
              <a:t>Coefficients:</a:t>
            </a:r>
          </a:p>
          <a:p>
            <a:r>
              <a:rPr lang="en-US" sz="800" dirty="0"/>
              <a:t>            Estimate Std. Error t value </a:t>
            </a:r>
            <a:r>
              <a:rPr lang="en-US" sz="800" dirty="0" err="1"/>
              <a:t>Pr</a:t>
            </a:r>
            <a:r>
              <a:rPr lang="en-US" sz="800" dirty="0"/>
              <a:t>(&gt;|t|)    </a:t>
            </a:r>
          </a:p>
          <a:p>
            <a:r>
              <a:rPr lang="en-US" sz="800" dirty="0"/>
              <a:t>(Intercept)  3.82810    0.53072   7.213 9.13e-05 ***</a:t>
            </a:r>
          </a:p>
          <a:p>
            <a:r>
              <a:rPr lang="en-US" sz="800" dirty="0"/>
              <a:t>DO          -0.15653    0.07336  -2.134   0.0654 .  </a:t>
            </a:r>
          </a:p>
          <a:p>
            <a:r>
              <a:rPr lang="en-US" sz="800" dirty="0"/>
              <a:t>---</a:t>
            </a:r>
          </a:p>
          <a:p>
            <a:r>
              <a:rPr lang="en-US" sz="800" dirty="0" err="1"/>
              <a:t>Signif</a:t>
            </a:r>
            <a:r>
              <a:rPr lang="en-US" sz="800" dirty="0"/>
              <a:t>. codes:  0 ‘***’ 0.001 ‘**’ 0.01 ‘*’ 0.05 ‘.’ 0.1 ‘ ’ 1</a:t>
            </a:r>
          </a:p>
          <a:p>
            <a:endParaRPr lang="en-US" sz="800" dirty="0"/>
          </a:p>
          <a:p>
            <a:r>
              <a:rPr lang="en-US" sz="800" dirty="0"/>
              <a:t>Residual standard error: 0.3891 on 8 degrees of freedom</a:t>
            </a:r>
          </a:p>
          <a:p>
            <a:r>
              <a:rPr lang="en-US" sz="800" dirty="0"/>
              <a:t>Multiple R-squared:  0.3627,	Adjusted R-squared:  0.283 </a:t>
            </a:r>
          </a:p>
          <a:p>
            <a:r>
              <a:rPr lang="en-US" sz="800" dirty="0"/>
              <a:t>F-statistic: 4.553 on 1 and 8 DF,  p-value: 0.06542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677F8A-FA38-4013-B395-74FC8399FB79}"/>
              </a:ext>
            </a:extLst>
          </p:cNvPr>
          <p:cNvSpPr txBox="1"/>
          <p:nvPr/>
        </p:nvSpPr>
        <p:spPr>
          <a:xfrm>
            <a:off x="9790671" y="362466"/>
            <a:ext cx="231071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lm</a:t>
            </a:r>
            <a:r>
              <a:rPr lang="en-US" sz="800" dirty="0"/>
              <a:t>(formula = </a:t>
            </a:r>
            <a:r>
              <a:rPr lang="en-US" sz="800" dirty="0" err="1"/>
              <a:t>shannon</a:t>
            </a:r>
            <a:r>
              <a:rPr lang="en-US" sz="800" dirty="0"/>
              <a:t> ~ pH, data </a:t>
            </a:r>
            <a:r>
              <a:rPr lang="en-US" sz="800"/>
              <a:t>= msterinvert)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Residuals:</a:t>
            </a:r>
          </a:p>
          <a:p>
            <a:r>
              <a:rPr lang="en-US" sz="800" dirty="0"/>
              <a:t>    Min      1Q  Median      3Q     Max </a:t>
            </a:r>
          </a:p>
          <a:p>
            <a:r>
              <a:rPr lang="en-US" sz="800" dirty="0"/>
              <a:t>-0.4342 -0.3197 -0.1372  0.3729  0.6178 </a:t>
            </a:r>
          </a:p>
          <a:p>
            <a:endParaRPr lang="en-US" sz="800" dirty="0"/>
          </a:p>
          <a:p>
            <a:r>
              <a:rPr lang="en-US" sz="800" dirty="0"/>
              <a:t>Coefficients:</a:t>
            </a:r>
          </a:p>
          <a:p>
            <a:r>
              <a:rPr lang="en-US" sz="800" dirty="0"/>
              <a:t>            Estimate Std. Error t value </a:t>
            </a:r>
            <a:r>
              <a:rPr lang="en-US" sz="800" dirty="0" err="1"/>
              <a:t>Pr</a:t>
            </a:r>
            <a:r>
              <a:rPr lang="en-US" sz="800" dirty="0"/>
              <a:t>(&gt;|t|)  </a:t>
            </a:r>
          </a:p>
          <a:p>
            <a:r>
              <a:rPr lang="en-US" sz="800" dirty="0"/>
              <a:t>(Intercept)   6.3977     2.5311   2.528   0.0354 *</a:t>
            </a:r>
          </a:p>
          <a:p>
            <a:r>
              <a:rPr lang="en-US" sz="800" dirty="0"/>
              <a:t>pH           -0.5174     0.3562  -1.453   0.1844  </a:t>
            </a:r>
          </a:p>
          <a:p>
            <a:r>
              <a:rPr lang="en-US" sz="800" dirty="0"/>
              <a:t>---</a:t>
            </a:r>
          </a:p>
          <a:p>
            <a:r>
              <a:rPr lang="en-US" sz="800" dirty="0" err="1"/>
              <a:t>Signif</a:t>
            </a:r>
            <a:r>
              <a:rPr lang="en-US" sz="800" dirty="0"/>
              <a:t>. codes:  0 ‘***’ 0.001 ‘**’ 0.01 ‘*’ 0.05 ‘.’ 0.1 ‘ ’ 1</a:t>
            </a:r>
          </a:p>
          <a:p>
            <a:endParaRPr lang="en-US" sz="800" dirty="0"/>
          </a:p>
          <a:p>
            <a:r>
              <a:rPr lang="en-US" sz="800" dirty="0"/>
              <a:t>Residual standard error: 0.4335 on 8 degrees of freedom</a:t>
            </a:r>
          </a:p>
          <a:p>
            <a:r>
              <a:rPr lang="en-US" sz="800" dirty="0"/>
              <a:t>Multiple R-squared:  0.2087,	Adjusted R-squared:  0.1098 </a:t>
            </a:r>
          </a:p>
          <a:p>
            <a:r>
              <a:rPr lang="en-US" sz="800" dirty="0"/>
              <a:t>F-statistic:  2.11 on 1 and 8 DF,  p-value: 0.1844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E97B9-5397-4D9D-B8BF-368D4FA90A74}"/>
              </a:ext>
            </a:extLst>
          </p:cNvPr>
          <p:cNvSpPr txBox="1"/>
          <p:nvPr/>
        </p:nvSpPr>
        <p:spPr>
          <a:xfrm>
            <a:off x="9753600" y="3896498"/>
            <a:ext cx="23107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lm</a:t>
            </a:r>
            <a:r>
              <a:rPr lang="en-US" sz="800" dirty="0"/>
              <a:t>(formula = </a:t>
            </a:r>
            <a:r>
              <a:rPr lang="en-US" sz="800" dirty="0" err="1"/>
              <a:t>shannon</a:t>
            </a:r>
            <a:r>
              <a:rPr lang="en-US" sz="800" dirty="0"/>
              <a:t> ~ HFPP3, data </a:t>
            </a:r>
            <a:r>
              <a:rPr lang="en-US" sz="800"/>
              <a:t>= msterinvert)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Residuals:</a:t>
            </a:r>
          </a:p>
          <a:p>
            <a:r>
              <a:rPr lang="en-US" sz="800" dirty="0"/>
              <a:t>     Min       1Q   Median       3Q      Max </a:t>
            </a:r>
          </a:p>
          <a:p>
            <a:r>
              <a:rPr lang="en-US" sz="800" dirty="0"/>
              <a:t>-0.77560 -0.29193 -0.04161  0.40579  0.52263 </a:t>
            </a:r>
          </a:p>
          <a:p>
            <a:endParaRPr lang="en-US" sz="800" dirty="0"/>
          </a:p>
          <a:p>
            <a:r>
              <a:rPr lang="en-US" sz="800" dirty="0"/>
              <a:t>Coefficients:</a:t>
            </a:r>
          </a:p>
          <a:p>
            <a:r>
              <a:rPr lang="en-US" sz="800" dirty="0"/>
              <a:t>            Estimate Std. Error t value </a:t>
            </a:r>
            <a:r>
              <a:rPr lang="en-US" sz="800" dirty="0" err="1"/>
              <a:t>Pr</a:t>
            </a:r>
            <a:r>
              <a:rPr lang="en-US" sz="800" dirty="0"/>
              <a:t>(&gt;|t|)    </a:t>
            </a:r>
          </a:p>
          <a:p>
            <a:r>
              <a:rPr lang="en-US" sz="800" dirty="0"/>
              <a:t>(Intercept)   3.2582     0.4711   6.916 0.000122 ***</a:t>
            </a:r>
          </a:p>
          <a:p>
            <a:r>
              <a:rPr lang="en-US" sz="800" dirty="0"/>
              <a:t>HFPP3        -2.0832     1.7599  -1.184 0.270518    </a:t>
            </a:r>
          </a:p>
          <a:p>
            <a:r>
              <a:rPr lang="en-US" sz="800" dirty="0"/>
              <a:t>---</a:t>
            </a:r>
          </a:p>
          <a:p>
            <a:r>
              <a:rPr lang="en-US" sz="800" dirty="0" err="1"/>
              <a:t>Signif</a:t>
            </a:r>
            <a:r>
              <a:rPr lang="en-US" sz="800" dirty="0"/>
              <a:t>. codes:  0 ‘***’ 0.001 ‘**’ 0.01 ‘*’ 0.05 ‘.’ 0.1 ‘ ’ 1</a:t>
            </a:r>
          </a:p>
          <a:p>
            <a:endParaRPr lang="en-US" sz="800" dirty="0"/>
          </a:p>
          <a:p>
            <a:r>
              <a:rPr lang="en-US" sz="800" dirty="0"/>
              <a:t>Residual standard error: 0.4496 on 8 degrees of freedom</a:t>
            </a:r>
          </a:p>
          <a:p>
            <a:r>
              <a:rPr lang="en-US" sz="800" dirty="0"/>
              <a:t>Multiple R-squared:  0.149,	Adjusted R-squared:  0.04266 </a:t>
            </a:r>
          </a:p>
          <a:p>
            <a:r>
              <a:rPr lang="en-US" sz="800" dirty="0"/>
              <a:t>F-statistic: 1.401 on 1 and 8 DF,  p-value: 0.2705</a:t>
            </a:r>
          </a:p>
        </p:txBody>
      </p:sp>
    </p:spTree>
    <p:extLst>
      <p:ext uri="{BB962C8B-B14F-4D97-AF65-F5344CB8AC3E}">
        <p14:creationId xmlns:p14="http://schemas.microsoft.com/office/powerpoint/2010/main" val="3584156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954AE3-1862-4412-A7B7-A9B97CE5B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994" y="1121290"/>
            <a:ext cx="4853612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DC82EE-1A92-4C5D-91CC-1A95A5FB11F9}"/>
              </a:ext>
            </a:extLst>
          </p:cNvPr>
          <p:cNvSpPr txBox="1"/>
          <p:nvPr/>
        </p:nvSpPr>
        <p:spPr>
          <a:xfrm>
            <a:off x="6895070" y="1705232"/>
            <a:ext cx="38923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lm</a:t>
            </a:r>
            <a:r>
              <a:rPr lang="en-US" sz="1200" dirty="0"/>
              <a:t>(formula = </a:t>
            </a:r>
            <a:r>
              <a:rPr lang="en-US" sz="1200" dirty="0" err="1"/>
              <a:t>shannon</a:t>
            </a:r>
            <a:r>
              <a:rPr lang="en-US" sz="1200" dirty="0"/>
              <a:t> ~ LFPP, data </a:t>
            </a:r>
            <a:r>
              <a:rPr lang="en-US" sz="1200"/>
              <a:t>= msterinvert)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Residuals:</a:t>
            </a:r>
          </a:p>
          <a:p>
            <a:r>
              <a:rPr lang="en-US" sz="1200" dirty="0"/>
              <a:t>     Min       1Q   Median       3Q      Max </a:t>
            </a:r>
          </a:p>
          <a:p>
            <a:r>
              <a:rPr lang="en-US" sz="1200" dirty="0"/>
              <a:t>-0.46752 -0.24249 -0.06424  0.28907  0.50858 </a:t>
            </a:r>
          </a:p>
          <a:p>
            <a:endParaRPr lang="en-US" sz="1200" dirty="0"/>
          </a:p>
          <a:p>
            <a:r>
              <a:rPr lang="en-US" sz="1200" dirty="0"/>
              <a:t>Coefficients:</a:t>
            </a:r>
          </a:p>
          <a:p>
            <a:r>
              <a:rPr lang="en-US" sz="1200" dirty="0"/>
              <a:t>            Estimate Std. Error t value </a:t>
            </a:r>
            <a:r>
              <a:rPr lang="en-US" sz="1200" dirty="0" err="1"/>
              <a:t>Pr</a:t>
            </a:r>
            <a:r>
              <a:rPr lang="en-US" sz="1200" dirty="0"/>
              <a:t>(&gt;|t|)    </a:t>
            </a:r>
          </a:p>
          <a:p>
            <a:r>
              <a:rPr lang="en-US" sz="1200" dirty="0"/>
              <a:t>(Intercept)  3.05718    0.18311  16.696 1.68e-07 ***</a:t>
            </a:r>
          </a:p>
          <a:p>
            <a:r>
              <a:rPr lang="en-US" sz="1200" dirty="0"/>
              <a:t>LFPP        -0.03498    0.01479  -2.365   0.0456 *  </a:t>
            </a:r>
          </a:p>
          <a:p>
            <a:r>
              <a:rPr lang="en-US" sz="1200" dirty="0"/>
              <a:t>---</a:t>
            </a:r>
          </a:p>
          <a:p>
            <a:r>
              <a:rPr lang="en-US" sz="1200" dirty="0" err="1"/>
              <a:t>Signif</a:t>
            </a:r>
            <a:r>
              <a:rPr lang="en-US" sz="1200" dirty="0"/>
              <a:t>. codes:  0 ‘***’ 0.001 ‘**’ 0.01 ‘*’ 0.05 ‘.’ 0.1 ‘ ’ 1</a:t>
            </a:r>
          </a:p>
          <a:p>
            <a:endParaRPr lang="en-US" sz="1200" dirty="0"/>
          </a:p>
          <a:p>
            <a:r>
              <a:rPr lang="en-US" sz="1200" dirty="0"/>
              <a:t>Residual standard error: 0.3739 on 8 degrees of freedom</a:t>
            </a:r>
          </a:p>
          <a:p>
            <a:r>
              <a:rPr lang="en-US" sz="1200" dirty="0"/>
              <a:t>Multiple R-squared:  0.4114,	Adjusted R-squared:  0.3378 </a:t>
            </a:r>
          </a:p>
          <a:p>
            <a:r>
              <a:rPr lang="en-US" sz="1200" dirty="0"/>
              <a:t>F-statistic: 5.592 on 1 and 8 DF,  p-value: 0.04563</a:t>
            </a:r>
          </a:p>
        </p:txBody>
      </p:sp>
    </p:spTree>
    <p:extLst>
      <p:ext uri="{BB962C8B-B14F-4D97-AF65-F5344CB8AC3E}">
        <p14:creationId xmlns:p14="http://schemas.microsoft.com/office/powerpoint/2010/main" val="2550625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1775</Words>
  <Application>Microsoft Office PowerPoint</Application>
  <PresentationFormat>Widescreen</PresentationFormat>
  <Paragraphs>379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Kinard, Sean</dc:creator>
  <cp:lastModifiedBy>Kinard, Sean</cp:lastModifiedBy>
  <cp:revision>22</cp:revision>
  <dcterms:created xsi:type="dcterms:W3CDTF">2020-02-08T22:04:43Z</dcterms:created>
  <dcterms:modified xsi:type="dcterms:W3CDTF">2020-02-27T23:33:19Z</dcterms:modified>
</cp:coreProperties>
</file>